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66" r:id="rId7"/>
    <p:sldId id="260" r:id="rId8"/>
    <p:sldId id="268" r:id="rId9"/>
    <p:sldId id="274" r:id="rId10"/>
    <p:sldId id="259" r:id="rId11"/>
    <p:sldId id="275" r:id="rId12"/>
    <p:sldId id="267" r:id="rId13"/>
    <p:sldId id="278" r:id="rId14"/>
    <p:sldId id="279" r:id="rId15"/>
    <p:sldId id="280" r:id="rId16"/>
    <p:sldId id="276" r:id="rId17"/>
    <p:sldId id="270" r:id="rId18"/>
    <p:sldId id="277" r:id="rId19"/>
    <p:sldId id="261" r:id="rId20"/>
    <p:sldId id="263" r:id="rId21"/>
    <p:sldId id="269" r:id="rId22"/>
    <p:sldId id="282" r:id="rId23"/>
    <p:sldId id="262" r:id="rId24"/>
    <p:sldId id="272" r:id="rId25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mbria Math" panose="02040503050406030204" pitchFamily="18" charset="0"/>
      <p:regular r:id="rId30"/>
    </p:embeddedFont>
    <p:embeddedFont>
      <p:font typeface="Open Sauce Light" panose="020B0604020202020204" charset="0"/>
      <p:regular r:id="rId31"/>
    </p:embeddedFont>
    <p:embeddedFont>
      <p:font typeface="Open Sauce Light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AC718B-BE86-4847-99AF-A09C7999DB5C}" v="242" dt="2023-05-25T01:18:12.9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4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sv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gif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574362" y="3675697"/>
            <a:ext cx="21436725" cy="288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00"/>
              </a:lnSpc>
            </a:pPr>
            <a:r>
              <a:rPr lang="en-US" sz="9500">
                <a:solidFill>
                  <a:srgbClr val="9179FA"/>
                </a:solidFill>
                <a:latin typeface="Open Sauce Light"/>
              </a:rPr>
              <a:t>Reinforcement  Learning</a:t>
            </a:r>
          </a:p>
          <a:p>
            <a:pPr algn="ctr">
              <a:lnSpc>
                <a:spcPts val="11399"/>
              </a:lnSpc>
            </a:pPr>
            <a:r>
              <a:rPr lang="en-US" sz="9499">
                <a:solidFill>
                  <a:srgbClr val="FFFFFF"/>
                </a:solidFill>
                <a:latin typeface="Open Sauce Light"/>
              </a:rPr>
              <a:t>TSP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78830" y="983932"/>
            <a:ext cx="1153034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168">
                <a:solidFill>
                  <a:srgbClr val="FFFFFF"/>
                </a:solidFill>
                <a:latin typeface="Open Sauce Light"/>
              </a:rPr>
              <a:t>ENCONTRANDO O MELHOR CAMINHO PARA O CALENDARIO F1 2023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18671" y="8803005"/>
            <a:ext cx="10850658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spc="27">
                <a:solidFill>
                  <a:srgbClr val="FFFFFF"/>
                </a:solidFill>
                <a:latin typeface="Open Sauce Light"/>
              </a:rPr>
              <a:t>Um apelo para a volta do motor V8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718920" y="-4960950"/>
            <a:ext cx="13506576" cy="160099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107265" y="7832262"/>
            <a:ext cx="4073470" cy="10183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3335000" y="-4457700"/>
            <a:ext cx="12060782" cy="916619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91600" y="4076700"/>
            <a:ext cx="9906000" cy="4034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start_idx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 = 0</a:t>
            </a:r>
          </a:p>
          <a:p>
            <a:r>
              <a:rPr lang="en-US" sz="2400" dirty="0">
                <a:solidFill>
                  <a:srgbClr val="000000"/>
                </a:solidFill>
                <a:latin typeface="Open Sauce Light"/>
              </a:rPr>
              <a:t>state = [[1, 1], [1, 2], [2, 2], [2, 1]]</a:t>
            </a:r>
          </a:p>
          <a:p>
            <a:r>
              <a:rPr lang="en-US" sz="2400" dirty="0">
                <a:solidFill>
                  <a:srgbClr val="000000"/>
                </a:solidFill>
                <a:latin typeface="Open Sauce Light"/>
              </a:rPr>
              <a:t>Actions = []</a:t>
            </a:r>
          </a:p>
          <a:p>
            <a:r>
              <a:rPr lang="en-US" sz="2400" b="1" dirty="0">
                <a:solidFill>
                  <a:srgbClr val="000000"/>
                </a:solidFill>
                <a:latin typeface="Open Sauce Light"/>
              </a:rPr>
              <a:t>for _ in </a:t>
            </a:r>
            <a:r>
              <a:rPr lang="en-US" sz="2400" b="1" dirty="0" err="1">
                <a:solidFill>
                  <a:srgbClr val="000000"/>
                </a:solidFill>
                <a:latin typeface="Open Sauce Light"/>
              </a:rPr>
              <a:t>sequence_length</a:t>
            </a:r>
            <a:r>
              <a:rPr lang="en-US" sz="2400" b="1" dirty="0">
                <a:solidFill>
                  <a:srgbClr val="000000"/>
                </a:solidFill>
                <a:latin typeface="Open Sauce Light"/>
              </a:rPr>
              <a:t>: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Open Sauce Light"/>
              </a:rPr>
              <a:t>scores = </a:t>
            </a: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p_network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(states, </a:t>
            </a: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start_idx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) 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Open Sauce Light"/>
              </a:rPr>
              <a:t>scores = mask(scores) </a:t>
            </a:r>
            <a:r>
              <a:rPr lang="en-US" sz="2400" b="1" dirty="0">
                <a:solidFill>
                  <a:srgbClr val="000000"/>
                </a:solidFill>
                <a:latin typeface="Open Sauce Light"/>
              </a:rPr>
              <a:t>[-0.4, -0.1, 0.3, -inf]</a:t>
            </a:r>
            <a:endParaRPr lang="en-US" sz="2400" dirty="0">
              <a:solidFill>
                <a:srgbClr val="000000"/>
              </a:solidFill>
              <a:latin typeface="Open Sauce Light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Open Sauce Light"/>
              </a:rPr>
              <a:t>probs = </a:t>
            </a: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softmax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(scores) </a:t>
            </a:r>
            <a:r>
              <a:rPr lang="en-US" sz="2400" b="1" dirty="0">
                <a:solidFill>
                  <a:srgbClr val="000000"/>
                </a:solidFill>
                <a:latin typeface="Open Sauce Light"/>
              </a:rPr>
              <a:t>[0.2292, 0.3093, 0.4615, 0]</a:t>
            </a:r>
          </a:p>
          <a:p>
            <a:pPr lvl="1"/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selected_action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probs.sample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()</a:t>
            </a:r>
          </a:p>
          <a:p>
            <a:pPr lvl="1"/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start_idx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selected_action</a:t>
            </a:r>
            <a:endParaRPr lang="en-US" sz="2400" dirty="0">
              <a:solidFill>
                <a:srgbClr val="000000"/>
              </a:solidFill>
              <a:latin typeface="Open Sauce Light"/>
            </a:endParaRPr>
          </a:p>
          <a:p>
            <a:pPr lvl="1"/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actions.append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selected_action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)</a:t>
            </a:r>
            <a:endParaRPr lang="en-US" sz="2100" dirty="0">
              <a:solidFill>
                <a:srgbClr val="000000"/>
              </a:solidFill>
              <a:latin typeface="Open Sauce Light"/>
            </a:endParaRPr>
          </a:p>
          <a:p>
            <a:pPr>
              <a:lnSpc>
                <a:spcPts val="2940"/>
              </a:lnSpc>
            </a:pPr>
            <a:endParaRPr lang="en-US" sz="2100" b="1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9117" y="919012"/>
            <a:ext cx="7429500" cy="2240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99"/>
              </a:lnSpc>
            </a:pPr>
            <a:r>
              <a:rPr lang="en-US" sz="7499" dirty="0">
                <a:solidFill>
                  <a:srgbClr val="000000"/>
                </a:solidFill>
                <a:latin typeface="Open Sauce Light"/>
              </a:rPr>
              <a:t>Pointer Network</a:t>
            </a:r>
          </a:p>
          <a:p>
            <a:pPr>
              <a:lnSpc>
                <a:spcPts val="8999"/>
              </a:lnSpc>
            </a:pPr>
            <a:r>
              <a:rPr lang="en-US" sz="7499" dirty="0">
                <a:solidFill>
                  <a:srgbClr val="9179FA"/>
                </a:solidFill>
                <a:latin typeface="Open Sauce Light Bold"/>
              </a:rPr>
              <a:t>REINFORCE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388F7A-880E-02C7-8F65-000366A81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62" y="3568921"/>
            <a:ext cx="6516009" cy="5372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83D11C-A20C-1951-3DA3-91EF633F5233}"/>
              </a:ext>
            </a:extLst>
          </p:cNvPr>
          <p:cNvSpPr/>
          <p:nvPr/>
        </p:nvSpPr>
        <p:spPr>
          <a:xfrm>
            <a:off x="719746" y="3434443"/>
            <a:ext cx="7259483" cy="1937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4D9D67-D7C2-60FF-3627-CDECFF957038}"/>
              </a:ext>
            </a:extLst>
          </p:cNvPr>
          <p:cNvSpPr/>
          <p:nvPr/>
        </p:nvSpPr>
        <p:spPr>
          <a:xfrm>
            <a:off x="5426528" y="3984172"/>
            <a:ext cx="3102429" cy="243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62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3335000" y="-4457700"/>
            <a:ext cx="12060782" cy="916619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91600" y="4076700"/>
            <a:ext cx="9906000" cy="4034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start_idx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 = 0</a:t>
            </a:r>
          </a:p>
          <a:p>
            <a:r>
              <a:rPr lang="en-US" sz="2400" dirty="0">
                <a:solidFill>
                  <a:srgbClr val="000000"/>
                </a:solidFill>
                <a:latin typeface="Open Sauce Light"/>
              </a:rPr>
              <a:t>state = [[1, 1], [1, 2], [2, 2], [2, 1]]</a:t>
            </a:r>
          </a:p>
          <a:p>
            <a:r>
              <a:rPr lang="en-US" sz="2400" dirty="0">
                <a:solidFill>
                  <a:srgbClr val="000000"/>
                </a:solidFill>
                <a:latin typeface="Open Sauce Light"/>
              </a:rPr>
              <a:t>Actions = []</a:t>
            </a:r>
          </a:p>
          <a:p>
            <a:r>
              <a:rPr lang="en-US" sz="2400" b="1" dirty="0">
                <a:solidFill>
                  <a:srgbClr val="000000"/>
                </a:solidFill>
                <a:latin typeface="Open Sauce Light"/>
              </a:rPr>
              <a:t>for _ in </a:t>
            </a:r>
            <a:r>
              <a:rPr lang="en-US" sz="2400" b="1" dirty="0" err="1">
                <a:solidFill>
                  <a:srgbClr val="000000"/>
                </a:solidFill>
                <a:latin typeface="Open Sauce Light"/>
              </a:rPr>
              <a:t>sequence_length</a:t>
            </a:r>
            <a:r>
              <a:rPr lang="en-US" sz="2400" b="1" dirty="0">
                <a:solidFill>
                  <a:srgbClr val="000000"/>
                </a:solidFill>
                <a:latin typeface="Open Sauce Light"/>
              </a:rPr>
              <a:t>: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Open Sauce Light"/>
              </a:rPr>
              <a:t>scores = </a:t>
            </a: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p_network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(states, </a:t>
            </a: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start_idx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)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Open Sauce Light"/>
              </a:rPr>
              <a:t>scores = mask(scores) </a:t>
            </a:r>
            <a:r>
              <a:rPr lang="en-US" sz="2400" b="1" dirty="0">
                <a:solidFill>
                  <a:srgbClr val="000000"/>
                </a:solidFill>
                <a:latin typeface="Open Sauce Light"/>
              </a:rPr>
              <a:t>[-0.4, -0.1, -inf, -inf]</a:t>
            </a:r>
            <a:endParaRPr lang="en-US" sz="2400" dirty="0">
              <a:solidFill>
                <a:srgbClr val="000000"/>
              </a:solidFill>
              <a:latin typeface="Open Sauce Light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Open Sauce Light"/>
              </a:rPr>
              <a:t>probs = </a:t>
            </a: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softmax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(scores) </a:t>
            </a:r>
            <a:r>
              <a:rPr lang="en-US" sz="2400" b="1" dirty="0">
                <a:solidFill>
                  <a:srgbClr val="000000"/>
                </a:solidFill>
                <a:latin typeface="Open Sauce Light"/>
              </a:rPr>
              <a:t>[0.4256, 0.5744, 0, 0]</a:t>
            </a:r>
          </a:p>
          <a:p>
            <a:pPr lvl="1"/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selected_action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probs.sample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()</a:t>
            </a:r>
          </a:p>
          <a:p>
            <a:pPr lvl="1"/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start_idx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selected_action</a:t>
            </a:r>
            <a:endParaRPr lang="en-US" sz="2400" dirty="0">
              <a:solidFill>
                <a:srgbClr val="000000"/>
              </a:solidFill>
              <a:latin typeface="Open Sauce Light"/>
            </a:endParaRPr>
          </a:p>
          <a:p>
            <a:pPr lvl="1"/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actions.append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selected_action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)</a:t>
            </a:r>
            <a:endParaRPr lang="en-US" sz="2100" dirty="0">
              <a:solidFill>
                <a:srgbClr val="000000"/>
              </a:solidFill>
              <a:latin typeface="Open Sauce Light"/>
            </a:endParaRPr>
          </a:p>
          <a:p>
            <a:pPr>
              <a:lnSpc>
                <a:spcPts val="2940"/>
              </a:lnSpc>
            </a:pPr>
            <a:endParaRPr lang="en-US" sz="2100" b="1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9117" y="919012"/>
            <a:ext cx="7429500" cy="2240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99"/>
              </a:lnSpc>
            </a:pPr>
            <a:r>
              <a:rPr lang="en-US" sz="7499" dirty="0">
                <a:solidFill>
                  <a:srgbClr val="000000"/>
                </a:solidFill>
                <a:latin typeface="Open Sauce Light"/>
              </a:rPr>
              <a:t>Pointer Network</a:t>
            </a:r>
          </a:p>
          <a:p>
            <a:pPr>
              <a:lnSpc>
                <a:spcPts val="8999"/>
              </a:lnSpc>
            </a:pPr>
            <a:r>
              <a:rPr lang="en-US" sz="7499" dirty="0">
                <a:solidFill>
                  <a:srgbClr val="9179FA"/>
                </a:solidFill>
                <a:latin typeface="Open Sauce Light Bold"/>
              </a:rPr>
              <a:t>REINFORCE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388F7A-880E-02C7-8F65-000366A81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62" y="3568921"/>
            <a:ext cx="6516009" cy="5372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2C738C-222C-B548-E4AD-35B3FEFDCB62}"/>
              </a:ext>
            </a:extLst>
          </p:cNvPr>
          <p:cNvSpPr/>
          <p:nvPr/>
        </p:nvSpPr>
        <p:spPr>
          <a:xfrm>
            <a:off x="674124" y="3380014"/>
            <a:ext cx="7259483" cy="1480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B090A2-1C77-CC96-7B3A-3986238B2432}"/>
              </a:ext>
            </a:extLst>
          </p:cNvPr>
          <p:cNvSpPr/>
          <p:nvPr/>
        </p:nvSpPr>
        <p:spPr>
          <a:xfrm>
            <a:off x="6295571" y="3996871"/>
            <a:ext cx="1756230" cy="243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1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3335000" y="-4457700"/>
            <a:ext cx="12060782" cy="916619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91600" y="4076700"/>
            <a:ext cx="9906000" cy="4034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start_idx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 = 0</a:t>
            </a:r>
          </a:p>
          <a:p>
            <a:r>
              <a:rPr lang="en-US" sz="2400" dirty="0">
                <a:solidFill>
                  <a:srgbClr val="000000"/>
                </a:solidFill>
                <a:latin typeface="Open Sauce Light"/>
              </a:rPr>
              <a:t>state = [[1, 1], [1, 2], [2, 2], [2, 1]]</a:t>
            </a:r>
          </a:p>
          <a:p>
            <a:r>
              <a:rPr lang="en-US" sz="2400" dirty="0">
                <a:solidFill>
                  <a:srgbClr val="000000"/>
                </a:solidFill>
                <a:latin typeface="Open Sauce Light"/>
              </a:rPr>
              <a:t>Actions = []</a:t>
            </a:r>
          </a:p>
          <a:p>
            <a:r>
              <a:rPr lang="en-US" sz="2400" b="1" dirty="0">
                <a:solidFill>
                  <a:srgbClr val="000000"/>
                </a:solidFill>
                <a:latin typeface="Open Sauce Light"/>
              </a:rPr>
              <a:t>for _ in </a:t>
            </a:r>
            <a:r>
              <a:rPr lang="en-US" sz="2400" b="1" dirty="0" err="1">
                <a:solidFill>
                  <a:srgbClr val="000000"/>
                </a:solidFill>
                <a:latin typeface="Open Sauce Light"/>
              </a:rPr>
              <a:t>sequence_length</a:t>
            </a:r>
            <a:r>
              <a:rPr lang="en-US" sz="2400" b="1" dirty="0">
                <a:solidFill>
                  <a:srgbClr val="000000"/>
                </a:solidFill>
                <a:latin typeface="Open Sauce Light"/>
              </a:rPr>
              <a:t>: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Open Sauce Light"/>
              </a:rPr>
              <a:t>scores = </a:t>
            </a: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p_network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(states, </a:t>
            </a: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start_idx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) 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Open Sauce Light"/>
              </a:rPr>
              <a:t>scores = mask(scores) </a:t>
            </a:r>
            <a:r>
              <a:rPr lang="en-US" sz="2400" b="1" dirty="0">
                <a:solidFill>
                  <a:srgbClr val="000000"/>
                </a:solidFill>
                <a:latin typeface="Open Sauce Light"/>
              </a:rPr>
              <a:t>[-0.4, -inf, -inf, -inf]</a:t>
            </a:r>
            <a:endParaRPr lang="en-US" sz="2400" dirty="0">
              <a:solidFill>
                <a:srgbClr val="000000"/>
              </a:solidFill>
              <a:latin typeface="Open Sauce Light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Open Sauce Light"/>
              </a:rPr>
              <a:t>probs = </a:t>
            </a: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softmax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(scores) </a:t>
            </a:r>
            <a:r>
              <a:rPr lang="en-US" sz="2400" b="1" dirty="0">
                <a:solidFill>
                  <a:srgbClr val="000000"/>
                </a:solidFill>
                <a:latin typeface="Open Sauce Light"/>
              </a:rPr>
              <a:t>[1, 0, 0, 0]</a:t>
            </a:r>
          </a:p>
          <a:p>
            <a:pPr lvl="1"/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selected_action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probs.sample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()</a:t>
            </a:r>
          </a:p>
          <a:p>
            <a:pPr lvl="1"/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start_idx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selected_action</a:t>
            </a:r>
            <a:endParaRPr lang="en-US" sz="2400" dirty="0">
              <a:solidFill>
                <a:srgbClr val="000000"/>
              </a:solidFill>
              <a:latin typeface="Open Sauce Light"/>
            </a:endParaRPr>
          </a:p>
          <a:p>
            <a:pPr lvl="1"/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actions.append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selected_action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)</a:t>
            </a:r>
            <a:endParaRPr lang="en-US" sz="2100" dirty="0">
              <a:solidFill>
                <a:srgbClr val="000000"/>
              </a:solidFill>
              <a:latin typeface="Open Sauce Light"/>
            </a:endParaRPr>
          </a:p>
          <a:p>
            <a:pPr>
              <a:lnSpc>
                <a:spcPts val="2940"/>
              </a:lnSpc>
            </a:pPr>
            <a:endParaRPr lang="en-US" sz="2100" b="1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9117" y="919012"/>
            <a:ext cx="7429500" cy="2240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99"/>
              </a:lnSpc>
            </a:pPr>
            <a:r>
              <a:rPr lang="en-US" sz="7499" dirty="0">
                <a:solidFill>
                  <a:srgbClr val="000000"/>
                </a:solidFill>
                <a:latin typeface="Open Sauce Light"/>
              </a:rPr>
              <a:t>Pointer Network</a:t>
            </a:r>
          </a:p>
          <a:p>
            <a:pPr>
              <a:lnSpc>
                <a:spcPts val="8999"/>
              </a:lnSpc>
            </a:pPr>
            <a:r>
              <a:rPr lang="en-US" sz="7499" dirty="0">
                <a:solidFill>
                  <a:srgbClr val="9179FA"/>
                </a:solidFill>
                <a:latin typeface="Open Sauce Light Bold"/>
              </a:rPr>
              <a:t>REINFORCE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388F7A-880E-02C7-8F65-000366A81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62" y="3568921"/>
            <a:ext cx="6516009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91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8229600" y="-3162300"/>
            <a:ext cx="12060782" cy="916619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08540" y="656378"/>
            <a:ext cx="8707284" cy="2240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99"/>
              </a:lnSpc>
            </a:pPr>
            <a:r>
              <a:rPr lang="en-US" sz="6600" dirty="0" err="1">
                <a:solidFill>
                  <a:srgbClr val="000000"/>
                </a:solidFill>
                <a:latin typeface="Open Sauce Light"/>
              </a:rPr>
              <a:t>Heurística</a:t>
            </a:r>
            <a:endParaRPr lang="en-US" sz="6600" dirty="0">
              <a:solidFill>
                <a:srgbClr val="000000"/>
              </a:solidFill>
              <a:latin typeface="Open Sauce Light"/>
            </a:endParaRPr>
          </a:p>
          <a:p>
            <a:pPr>
              <a:lnSpc>
                <a:spcPts val="8999"/>
              </a:lnSpc>
            </a:pPr>
            <a:r>
              <a:rPr lang="en-US" sz="6600" dirty="0">
                <a:solidFill>
                  <a:srgbClr val="9179FA"/>
                </a:solidFill>
                <a:latin typeface="Open Sauce Light Bold"/>
              </a:rPr>
              <a:t>Nearest Neighbor</a:t>
            </a:r>
          </a:p>
        </p:txBody>
      </p:sp>
      <p:pic>
        <p:nvPicPr>
          <p:cNvPr id="12" name="Picture 11" descr="A group of blue dots&#10;&#10;Description automatically generated with low confidence">
            <a:extLst>
              <a:ext uri="{FF2B5EF4-FFF2-40B4-BE49-F238E27FC236}">
                <a16:creationId xmlns:a16="http://schemas.microsoft.com/office/drawing/2014/main" id="{14DFD18B-4E46-8113-A357-1D997F0494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812" y="3652791"/>
            <a:ext cx="8848376" cy="66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5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5559" y="952500"/>
            <a:ext cx="7469068" cy="1796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94"/>
              </a:lnSpc>
            </a:pPr>
            <a:r>
              <a:rPr lang="en-US" sz="5210" dirty="0">
                <a:solidFill>
                  <a:srgbClr val="9179FA"/>
                </a:solidFill>
                <a:latin typeface="Open Sauce Light Bold"/>
              </a:rPr>
              <a:t>Reward</a:t>
            </a:r>
          </a:p>
          <a:p>
            <a:pPr>
              <a:lnSpc>
                <a:spcPts val="7294"/>
              </a:lnSpc>
            </a:pPr>
            <a:r>
              <a:rPr lang="en-US" sz="5210" dirty="0" err="1">
                <a:solidFill>
                  <a:srgbClr val="000000"/>
                </a:solidFill>
                <a:latin typeface="Open Sauce Light"/>
              </a:rPr>
              <a:t>Engeneering</a:t>
            </a:r>
            <a:endParaRPr lang="en-US" sz="5210" dirty="0">
              <a:solidFill>
                <a:srgbClr val="000000"/>
              </a:solidFill>
              <a:latin typeface="Open Sauce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3"/>
              <p:cNvSpPr txBox="1"/>
              <p:nvPr/>
            </p:nvSpPr>
            <p:spPr>
              <a:xfrm>
                <a:off x="1285559" y="4124143"/>
                <a:ext cx="7469068" cy="159017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079"/>
                  </a:lnSpc>
                </a:pPr>
                <a:r>
                  <a:rPr lang="en-US" sz="2200" b="1" dirty="0">
                    <a:solidFill>
                      <a:srgbClr val="000000"/>
                    </a:solidFill>
                    <a:latin typeface="Open Sauce Light"/>
                  </a:rPr>
                  <a:t>Distance reward (RD):</a:t>
                </a:r>
                <a:r>
                  <a:rPr lang="en-US" sz="2200" dirty="0">
                    <a:solidFill>
                      <a:srgbClr val="000000"/>
                    </a:solidFill>
                    <a:latin typeface="Open Sauce Light"/>
                  </a:rPr>
                  <a:t> -(</a:t>
                </a:r>
                <a:r>
                  <a:rPr lang="en-US" sz="2200" dirty="0" err="1">
                    <a:solidFill>
                      <a:srgbClr val="000000"/>
                    </a:solidFill>
                    <a:latin typeface="Open Sauce Light"/>
                  </a:rPr>
                  <a:t>distância</a:t>
                </a:r>
                <a:r>
                  <a:rPr lang="en-US" sz="2200" dirty="0">
                    <a:solidFill>
                      <a:srgbClr val="000000"/>
                    </a:solidFill>
                    <a:latin typeface="Open Sauce Light"/>
                  </a:rPr>
                  <a:t> haversine entre </a:t>
                </a:r>
                <a:r>
                  <a:rPr lang="en-US" sz="2200" dirty="0" err="1">
                    <a:solidFill>
                      <a:srgbClr val="000000"/>
                    </a:solidFill>
                    <a:latin typeface="Open Sauce Light"/>
                  </a:rPr>
                  <a:t>os</a:t>
                </a:r>
                <a:r>
                  <a:rPr lang="en-US" sz="2200" dirty="0">
                    <a:solidFill>
                      <a:srgbClr val="000000"/>
                    </a:solidFill>
                    <a:latin typeface="Open Sauce Light"/>
                  </a:rPr>
                  <a:t> </a:t>
                </a:r>
                <a:r>
                  <a:rPr lang="en-US" sz="2200" dirty="0" err="1">
                    <a:solidFill>
                      <a:srgbClr val="000000"/>
                    </a:solidFill>
                    <a:latin typeface="Open Sauce Light"/>
                  </a:rPr>
                  <a:t>pontos</a:t>
                </a:r>
                <a:r>
                  <a:rPr lang="en-US" sz="2200" dirty="0">
                    <a:solidFill>
                      <a:srgbClr val="000000"/>
                    </a:solidFill>
                    <a:latin typeface="Open Sauce Light"/>
                  </a:rPr>
                  <a:t> da policy </a:t>
                </a:r>
                <a:r>
                  <a:rPr lang="en-US" sz="2200" dirty="0" err="1">
                    <a:solidFill>
                      <a:srgbClr val="000000"/>
                    </a:solidFill>
                    <a:latin typeface="Open Sauce Light"/>
                  </a:rPr>
                  <a:t>escolhida</a:t>
                </a:r>
                <a:r>
                  <a:rPr lang="en-US" sz="2200" dirty="0">
                    <a:solidFill>
                      <a:srgbClr val="000000"/>
                    </a:solidFill>
                    <a:latin typeface="Open Sauce Light"/>
                  </a:rPr>
                  <a:t>)</a:t>
                </a:r>
              </a:p>
              <a:p>
                <a:pPr>
                  <a:lnSpc>
                    <a:spcPts val="3079"/>
                  </a:lnSpc>
                </a:pPr>
                <a:endParaRPr lang="en-US" sz="2200" b="0" i="1" dirty="0">
                  <a:solidFill>
                    <a:srgbClr val="000000"/>
                  </a:solidFill>
                  <a:latin typeface="Open Sauce Light"/>
                </a:endParaRPr>
              </a:p>
              <a:p>
                <a:pPr>
                  <a:lnSpc>
                    <a:spcPts val="3079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  <a:latin typeface="Open Sauce Light"/>
                </a:endParaRPr>
              </a:p>
            </p:txBody>
          </p:sp>
        </mc:Choice>
        <mc:Fallback xmlns="">
          <p:sp>
            <p:nvSpPr>
              <p:cNvPr id="3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559" y="4124143"/>
                <a:ext cx="7469068" cy="1590179"/>
              </a:xfrm>
              <a:prstGeom prst="rect">
                <a:avLst/>
              </a:prstGeom>
              <a:blipFill>
                <a:blip r:embed="rId2"/>
                <a:stretch>
                  <a:fillRect l="-2286" t="-4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4"/>
          <p:cNvSpPr/>
          <p:nvPr/>
        </p:nvSpPr>
        <p:spPr>
          <a:xfrm>
            <a:off x="1285559" y="6136527"/>
            <a:ext cx="7469068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1274673" y="6844679"/>
                <a:ext cx="7469068" cy="15556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079"/>
                  </a:lnSpc>
                </a:pPr>
                <a:r>
                  <a:rPr lang="en-US" sz="2200" b="1" dirty="0">
                    <a:solidFill>
                      <a:srgbClr val="000000"/>
                    </a:solidFill>
                    <a:latin typeface="Open Sauce Light"/>
                  </a:rPr>
                  <a:t>Heuristic reward (HD): </a:t>
                </a:r>
                <a:r>
                  <a:rPr lang="en-US" sz="2200" dirty="0">
                    <a:solidFill>
                      <a:srgbClr val="000000"/>
                    </a:solidFill>
                    <a:latin typeface="Open Sauce Light"/>
                  </a:rPr>
                  <a:t>Uma </a:t>
                </a:r>
                <a:r>
                  <a:rPr lang="en-US" sz="2200" dirty="0" err="1">
                    <a:solidFill>
                      <a:srgbClr val="000000"/>
                    </a:solidFill>
                    <a:latin typeface="Open Sauce Light"/>
                  </a:rPr>
                  <a:t>medida</a:t>
                </a:r>
                <a:r>
                  <a:rPr lang="en-US" sz="2200" dirty="0">
                    <a:solidFill>
                      <a:srgbClr val="000000"/>
                    </a:solidFill>
                    <a:latin typeface="Open Sauce Light"/>
                  </a:rPr>
                  <a:t> do </a:t>
                </a:r>
                <a:r>
                  <a:rPr lang="en-US" sz="2200" dirty="0" err="1">
                    <a:solidFill>
                      <a:srgbClr val="000000"/>
                    </a:solidFill>
                    <a:latin typeface="Open Sauce Light"/>
                  </a:rPr>
                  <a:t>quão</a:t>
                </a:r>
                <a:r>
                  <a:rPr lang="en-US" sz="2200" dirty="0">
                    <a:solidFill>
                      <a:srgbClr val="000000"/>
                    </a:solidFill>
                    <a:latin typeface="Open Sauce Light"/>
                  </a:rPr>
                  <a:t> </a:t>
                </a:r>
                <a:r>
                  <a:rPr lang="en-US" sz="2200" dirty="0" err="1">
                    <a:solidFill>
                      <a:srgbClr val="000000"/>
                    </a:solidFill>
                    <a:latin typeface="Open Sauce Light"/>
                  </a:rPr>
                  <a:t>parecido</a:t>
                </a:r>
                <a:r>
                  <a:rPr lang="en-US" sz="2200" dirty="0">
                    <a:solidFill>
                      <a:srgbClr val="000000"/>
                    </a:solidFill>
                    <a:latin typeface="Open Sauce Light"/>
                  </a:rPr>
                  <a:t> a </a:t>
                </a:r>
                <a:r>
                  <a:rPr lang="en-US" sz="2200" dirty="0" err="1">
                    <a:solidFill>
                      <a:srgbClr val="000000"/>
                    </a:solidFill>
                    <a:latin typeface="Open Sauce Light"/>
                  </a:rPr>
                  <a:t>política</a:t>
                </a:r>
                <a:r>
                  <a:rPr lang="en-US" sz="2200" dirty="0">
                    <a:solidFill>
                      <a:srgbClr val="000000"/>
                    </a:solidFill>
                    <a:latin typeface="Open Sauce Light"/>
                  </a:rPr>
                  <a:t> </a:t>
                </a:r>
                <a:r>
                  <a:rPr lang="en-US" sz="2200" dirty="0" err="1">
                    <a:solidFill>
                      <a:srgbClr val="000000"/>
                    </a:solidFill>
                    <a:latin typeface="Open Sauce Light"/>
                  </a:rPr>
                  <a:t>atual</a:t>
                </a:r>
                <a:r>
                  <a:rPr lang="en-US" sz="2200" dirty="0">
                    <a:solidFill>
                      <a:srgbClr val="000000"/>
                    </a:solidFill>
                    <a:latin typeface="Open Sauce Light"/>
                  </a:rPr>
                  <a:t> é com a </a:t>
                </a:r>
                <a:r>
                  <a:rPr lang="en-US" sz="2200" dirty="0" err="1">
                    <a:solidFill>
                      <a:srgbClr val="000000"/>
                    </a:solidFill>
                    <a:latin typeface="Open Sauce Light"/>
                  </a:rPr>
                  <a:t>heuristica</a:t>
                </a:r>
                <a:r>
                  <a:rPr lang="en-US" sz="2200" dirty="0">
                    <a:solidFill>
                      <a:srgbClr val="000000"/>
                    </a:solidFill>
                    <a:latin typeface="Open Sauce Light"/>
                  </a:rPr>
                  <a:t>.</a:t>
                </a:r>
              </a:p>
              <a:p>
                <a:pPr>
                  <a:lnSpc>
                    <a:spcPts val="3079"/>
                  </a:lnSpc>
                </a:pPr>
                <a:endParaRPr lang="en-US" sz="2200" dirty="0">
                  <a:solidFill>
                    <a:srgbClr val="000000"/>
                  </a:solidFill>
                  <a:latin typeface="Open Sauce Light"/>
                </a:endParaRPr>
              </a:p>
              <a:p>
                <a:pPr>
                  <a:lnSpc>
                    <a:spcPts val="3079"/>
                  </a:lnSpc>
                </a:pPr>
                <a:r>
                  <a:rPr lang="en-US" sz="2200" b="0" dirty="0">
                    <a:solidFill>
                      <a:srgbClr val="000000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−200 </m:t>
                    </m:r>
                    <m:r>
                      <a:rPr lang="en-US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−100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Open Sauce Light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673" y="6844679"/>
                <a:ext cx="7469068" cy="1555682"/>
              </a:xfrm>
              <a:prstGeom prst="rect">
                <a:avLst/>
              </a:prstGeom>
              <a:blipFill>
                <a:blip r:embed="rId3"/>
                <a:stretch>
                  <a:fillRect l="-2286" t="-3922" r="-2367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6"/>
          <p:cNvSpPr/>
          <p:nvPr/>
        </p:nvSpPr>
        <p:spPr>
          <a:xfrm>
            <a:off x="1285559" y="9106765"/>
            <a:ext cx="7469068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909629" y="4385479"/>
            <a:ext cx="7469068" cy="760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 b="1" dirty="0" err="1">
                <a:solidFill>
                  <a:srgbClr val="000000"/>
                </a:solidFill>
                <a:latin typeface="Open Sauce Light"/>
              </a:rPr>
              <a:t>Distance_weight</a:t>
            </a:r>
            <a:r>
              <a:rPr lang="en-US" sz="2200" b="1" dirty="0">
                <a:solidFill>
                  <a:srgbClr val="000000"/>
                </a:solidFill>
                <a:latin typeface="Open Sauce Light"/>
              </a:rPr>
              <a:t> (DW): </a:t>
            </a:r>
            <a:r>
              <a:rPr lang="en-US" sz="2200" dirty="0">
                <a:solidFill>
                  <a:srgbClr val="000000"/>
                </a:solidFill>
                <a:latin typeface="Open Sauce Light"/>
              </a:rPr>
              <a:t>0 -&gt; 1 </a:t>
            </a:r>
            <a:r>
              <a:rPr lang="en-US" sz="2200" dirty="0" err="1">
                <a:solidFill>
                  <a:srgbClr val="000000"/>
                </a:solidFill>
                <a:latin typeface="Open Sauce Light"/>
              </a:rPr>
              <a:t>linearmente</a:t>
            </a:r>
            <a:r>
              <a:rPr lang="en-US" sz="22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Open Sauce Light"/>
              </a:rPr>
              <a:t>durante</a:t>
            </a:r>
            <a:r>
              <a:rPr lang="en-US" sz="22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Open Sauce Light"/>
              </a:rPr>
              <a:t>os</a:t>
            </a:r>
            <a:r>
              <a:rPr lang="en-US" sz="2200" dirty="0">
                <a:solidFill>
                  <a:srgbClr val="000000"/>
                </a:solidFill>
                <a:latin typeface="Open Sauce Light"/>
              </a:rPr>
              <a:t> 100000 </a:t>
            </a:r>
            <a:r>
              <a:rPr lang="en-US" sz="2200" dirty="0" err="1">
                <a:solidFill>
                  <a:srgbClr val="000000"/>
                </a:solidFill>
                <a:latin typeface="Open Sauce Light"/>
              </a:rPr>
              <a:t>primeiros</a:t>
            </a:r>
            <a:r>
              <a:rPr lang="en-US" sz="22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Open Sauce Light"/>
              </a:rPr>
              <a:t>episódios</a:t>
            </a:r>
            <a:r>
              <a:rPr lang="en-US" sz="2200" dirty="0">
                <a:solidFill>
                  <a:srgbClr val="000000"/>
                </a:solidFill>
                <a:latin typeface="Open Sauce Light"/>
              </a:rPr>
              <a:t>.</a:t>
            </a:r>
          </a:p>
        </p:txBody>
      </p:sp>
      <p:sp>
        <p:nvSpPr>
          <p:cNvPr id="8" name="AutoShape 8"/>
          <p:cNvSpPr/>
          <p:nvPr/>
        </p:nvSpPr>
        <p:spPr>
          <a:xfrm>
            <a:off x="9790232" y="3566338"/>
            <a:ext cx="7469068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9790232" y="6136527"/>
            <a:ext cx="7469068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909629" y="7432768"/>
            <a:ext cx="7469068" cy="760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 b="1" dirty="0" err="1">
                <a:solidFill>
                  <a:srgbClr val="000000"/>
                </a:solidFill>
                <a:latin typeface="Open Sauce Light"/>
              </a:rPr>
              <a:t>Heuristic_weight</a:t>
            </a:r>
            <a:r>
              <a:rPr lang="en-US" sz="2200" b="1" dirty="0">
                <a:solidFill>
                  <a:srgbClr val="000000"/>
                </a:solidFill>
                <a:latin typeface="Open Sauce Light"/>
              </a:rPr>
              <a:t> (HW): </a:t>
            </a:r>
            <a:r>
              <a:rPr lang="en-US" sz="2200" dirty="0">
                <a:solidFill>
                  <a:srgbClr val="000000"/>
                </a:solidFill>
                <a:latin typeface="Open Sauce Light"/>
              </a:rPr>
              <a:t>1 -&gt; 0 </a:t>
            </a:r>
            <a:r>
              <a:rPr lang="en-US" sz="2200" dirty="0" err="1">
                <a:solidFill>
                  <a:srgbClr val="000000"/>
                </a:solidFill>
                <a:latin typeface="Open Sauce Light"/>
              </a:rPr>
              <a:t>linearmente</a:t>
            </a:r>
            <a:r>
              <a:rPr lang="en-US" sz="22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Open Sauce Light"/>
              </a:rPr>
              <a:t>durante</a:t>
            </a:r>
            <a:r>
              <a:rPr lang="en-US" sz="22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Open Sauce Light"/>
              </a:rPr>
              <a:t>os</a:t>
            </a:r>
            <a:r>
              <a:rPr lang="en-US" sz="2200" dirty="0">
                <a:solidFill>
                  <a:srgbClr val="000000"/>
                </a:solidFill>
                <a:latin typeface="Open Sauce Light"/>
              </a:rPr>
              <a:t> 100000 </a:t>
            </a:r>
            <a:r>
              <a:rPr lang="en-US" sz="2200" dirty="0" err="1">
                <a:solidFill>
                  <a:srgbClr val="000000"/>
                </a:solidFill>
                <a:latin typeface="Open Sauce Light"/>
              </a:rPr>
              <a:t>primeiros</a:t>
            </a:r>
            <a:r>
              <a:rPr lang="en-US" sz="22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Open Sauce Light"/>
              </a:rPr>
              <a:t>episódios</a:t>
            </a:r>
            <a:r>
              <a:rPr lang="en-US" sz="2200" dirty="0">
                <a:solidFill>
                  <a:srgbClr val="000000"/>
                </a:solidFill>
                <a:latin typeface="Open Sauce Light"/>
              </a:rPr>
              <a:t>.</a:t>
            </a:r>
          </a:p>
        </p:txBody>
      </p:sp>
      <p:sp>
        <p:nvSpPr>
          <p:cNvPr id="12" name="AutoShape 12"/>
          <p:cNvSpPr/>
          <p:nvPr/>
        </p:nvSpPr>
        <p:spPr>
          <a:xfrm>
            <a:off x="9790232" y="9097240"/>
            <a:ext cx="7469068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C7C90396-D733-C690-62AC-1C1471BFA31B}"/>
              </a:ext>
            </a:extLst>
          </p:cNvPr>
          <p:cNvSpPr txBox="1"/>
          <p:nvPr/>
        </p:nvSpPr>
        <p:spPr>
          <a:xfrm>
            <a:off x="12000766" y="2136096"/>
            <a:ext cx="3048000" cy="363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 b="1" dirty="0">
                <a:solidFill>
                  <a:srgbClr val="000000"/>
                </a:solidFill>
                <a:latin typeface="Open Sauce Light"/>
              </a:rPr>
              <a:t>R = DR*DW + HR*HW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7">
            <a:extLst>
              <a:ext uri="{FF2B5EF4-FFF2-40B4-BE49-F238E27FC236}">
                <a16:creationId xmlns:a16="http://schemas.microsoft.com/office/drawing/2014/main" id="{C7C90396-D733-C690-62AC-1C1471BFA31B}"/>
              </a:ext>
            </a:extLst>
          </p:cNvPr>
          <p:cNvSpPr txBox="1"/>
          <p:nvPr/>
        </p:nvSpPr>
        <p:spPr>
          <a:xfrm>
            <a:off x="7620000" y="1104900"/>
            <a:ext cx="3048000" cy="363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 b="1" dirty="0">
                <a:solidFill>
                  <a:srgbClr val="000000"/>
                </a:solidFill>
                <a:latin typeface="Open Sauce Light"/>
              </a:rPr>
              <a:t>R = DR*DW + HR*HW</a:t>
            </a:r>
          </a:p>
        </p:txBody>
      </p:sp>
      <p:pic>
        <p:nvPicPr>
          <p:cNvPr id="15" name="Picture 14" descr="A picture containing line, text, diagram, plot&#10;&#10;Description automatically generated">
            <a:extLst>
              <a:ext uri="{FF2B5EF4-FFF2-40B4-BE49-F238E27FC236}">
                <a16:creationId xmlns:a16="http://schemas.microsoft.com/office/drawing/2014/main" id="{7FCB4A08-6C4E-8EE0-7F15-C27EB0BF8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14" y="1790700"/>
            <a:ext cx="9662172" cy="72466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F6E4EC-C72D-70DC-5C4F-E1B85853DDF3}"/>
              </a:ext>
            </a:extLst>
          </p:cNvPr>
          <p:cNvSpPr/>
          <p:nvPr/>
        </p:nvSpPr>
        <p:spPr>
          <a:xfrm>
            <a:off x="11811000" y="5143500"/>
            <a:ext cx="1066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6D0C9-E7B6-8609-5FEB-96757BDD4AAE}"/>
              </a:ext>
            </a:extLst>
          </p:cNvPr>
          <p:cNvSpPr txBox="1"/>
          <p:nvPr/>
        </p:nvSpPr>
        <p:spPr>
          <a:xfrm>
            <a:off x="11738212" y="5110518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</a:t>
            </a:r>
          </a:p>
          <a:p>
            <a:r>
              <a:rPr lang="en-US" dirty="0"/>
              <a:t>Heuristics</a:t>
            </a:r>
          </a:p>
        </p:txBody>
      </p:sp>
    </p:spTree>
    <p:extLst>
      <p:ext uri="{BB962C8B-B14F-4D97-AF65-F5344CB8AC3E}">
        <p14:creationId xmlns:p14="http://schemas.microsoft.com/office/powerpoint/2010/main" val="2228619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237606">
            <a:off x="-6052084" y="-4115818"/>
            <a:ext cx="13506576" cy="160099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36507" y="1283931"/>
            <a:ext cx="6637339" cy="1916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 dirty="0">
                <a:solidFill>
                  <a:srgbClr val="9179FA"/>
                </a:solidFill>
                <a:latin typeface="Open Sauce Light Bold"/>
              </a:rPr>
              <a:t>Pointer Network</a:t>
            </a:r>
          </a:p>
          <a:p>
            <a:pPr algn="ctr">
              <a:lnSpc>
                <a:spcPts val="7680"/>
              </a:lnSpc>
            </a:pPr>
            <a:r>
              <a:rPr lang="en-US" sz="6400" dirty="0">
                <a:solidFill>
                  <a:srgbClr val="000000"/>
                </a:solidFill>
                <a:latin typeface="Open Sauce Light"/>
              </a:rPr>
              <a:t>REINFORCE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14154" y="1283931"/>
            <a:ext cx="6637339" cy="1916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 dirty="0">
                <a:solidFill>
                  <a:srgbClr val="9179FA"/>
                </a:solidFill>
                <a:latin typeface="Open Sauce Light Bold"/>
              </a:rPr>
              <a:t>Held-Karp</a:t>
            </a:r>
          </a:p>
          <a:p>
            <a:pPr algn="ctr">
              <a:lnSpc>
                <a:spcPts val="7680"/>
              </a:lnSpc>
            </a:pPr>
            <a:r>
              <a:rPr lang="en-US" sz="6400" dirty="0">
                <a:solidFill>
                  <a:srgbClr val="000000"/>
                </a:solidFill>
                <a:latin typeface="Open Sauce Light"/>
              </a:rPr>
              <a:t>Algorithm</a:t>
            </a:r>
          </a:p>
        </p:txBody>
      </p:sp>
      <p:sp>
        <p:nvSpPr>
          <p:cNvPr id="5" name="AutoShape 5"/>
          <p:cNvSpPr/>
          <p:nvPr/>
        </p:nvSpPr>
        <p:spPr>
          <a:xfrm rot="-5400000">
            <a:off x="3995738" y="5138738"/>
            <a:ext cx="102870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089769" y="4446714"/>
            <a:ext cx="6954700" cy="3871580"/>
            <a:chOff x="-31848" y="-38100"/>
            <a:chExt cx="9272933" cy="5162106"/>
          </a:xfrm>
        </p:grpSpPr>
        <p:sp>
          <p:nvSpPr>
            <p:cNvPr id="7" name="TextBox 7"/>
            <p:cNvSpPr txBox="1"/>
            <p:nvPr/>
          </p:nvSpPr>
          <p:spPr>
            <a:xfrm>
              <a:off x="-31848" y="2371244"/>
              <a:ext cx="9241085" cy="563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dirty="0" err="1">
                  <a:solidFill>
                    <a:srgbClr val="000000"/>
                  </a:solidFill>
                  <a:latin typeface="Open Sauce Light"/>
                </a:rPr>
                <a:t>Complexidade</a:t>
              </a:r>
              <a:r>
                <a:rPr lang="en-US" sz="2600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600" dirty="0" err="1">
                  <a:solidFill>
                    <a:srgbClr val="000000"/>
                  </a:solidFill>
                  <a:latin typeface="Open Sauce Light"/>
                </a:rPr>
                <a:t>desconhecida</a:t>
              </a:r>
              <a:endParaRPr lang="en-US" sz="2600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241085" cy="563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dirty="0" err="1">
                  <a:solidFill>
                    <a:srgbClr val="000000"/>
                  </a:solidFill>
                  <a:latin typeface="Open Sauce Light"/>
                </a:rPr>
                <a:t>Não</a:t>
              </a:r>
              <a:r>
                <a:rPr lang="en-US" sz="2600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600" dirty="0" err="1">
                  <a:solidFill>
                    <a:srgbClr val="000000"/>
                  </a:solidFill>
                  <a:latin typeface="Open Sauce Light"/>
                </a:rPr>
                <a:t>garante</a:t>
              </a:r>
              <a:r>
                <a:rPr lang="en-US" sz="2600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600" dirty="0" err="1">
                  <a:solidFill>
                    <a:srgbClr val="000000"/>
                  </a:solidFill>
                  <a:latin typeface="Open Sauce Light"/>
                </a:rPr>
                <a:t>política</a:t>
              </a:r>
              <a:r>
                <a:rPr lang="en-US" sz="2600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600" dirty="0" err="1">
                  <a:solidFill>
                    <a:srgbClr val="000000"/>
                  </a:solidFill>
                  <a:latin typeface="Open Sauce Light"/>
                </a:rPr>
                <a:t>ótima</a:t>
              </a:r>
              <a:endParaRPr lang="en-US" sz="2600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560175"/>
              <a:ext cx="9241085" cy="563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dirty="0" err="1">
                  <a:solidFill>
                    <a:srgbClr val="000000"/>
                  </a:solidFill>
                  <a:latin typeface="Open Sauce Light"/>
                </a:rPr>
                <a:t>Factivel</a:t>
              </a:r>
              <a:r>
                <a:rPr lang="en-US" sz="2600" dirty="0">
                  <a:solidFill>
                    <a:srgbClr val="000000"/>
                  </a:solidFill>
                  <a:latin typeface="Open Sauce Light"/>
                </a:rPr>
                <a:t> para </a:t>
              </a:r>
              <a:r>
                <a:rPr lang="en-US" sz="2600" dirty="0" err="1">
                  <a:solidFill>
                    <a:srgbClr val="000000"/>
                  </a:solidFill>
                  <a:latin typeface="Open Sauce Light"/>
                </a:rPr>
                <a:t>valores</a:t>
              </a:r>
              <a:r>
                <a:rPr lang="en-US" sz="2600" dirty="0">
                  <a:solidFill>
                    <a:srgbClr val="000000"/>
                  </a:solidFill>
                  <a:latin typeface="Open Sauce Light"/>
                </a:rPr>
                <a:t> n = 100-1000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08205" y="4404524"/>
            <a:ext cx="6955390" cy="3925329"/>
            <a:chOff x="-153223" y="379042"/>
            <a:chExt cx="9273853" cy="475897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1"/>
                <p:cNvSpPr txBox="1"/>
                <p:nvPr/>
              </p:nvSpPr>
              <p:spPr>
                <a:xfrm>
                  <a:off x="-3754" y="2620967"/>
                  <a:ext cx="9124384" cy="61555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64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sSup>
                          <m:sSupPr>
                            <m:ctrlPr>
                              <a:rPr lang="en-US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600" dirty="0">
                    <a:solidFill>
                      <a:srgbClr val="000000"/>
                    </a:solidFill>
                    <a:latin typeface="Open Sauce Light"/>
                  </a:endParaRPr>
                </a:p>
              </p:txBody>
            </p:sp>
          </mc:Choice>
          <mc:Fallback>
            <p:sp>
              <p:nvSpPr>
                <p:cNvPr id="11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754" y="2620967"/>
                  <a:ext cx="9124384" cy="61555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2"/>
            <p:cNvSpPr txBox="1"/>
            <p:nvPr/>
          </p:nvSpPr>
          <p:spPr>
            <a:xfrm>
              <a:off x="-15924" y="379042"/>
              <a:ext cx="9124384" cy="563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dirty="0" err="1">
                  <a:solidFill>
                    <a:srgbClr val="000000"/>
                  </a:solidFill>
                  <a:latin typeface="Open Sauce Light"/>
                </a:rPr>
                <a:t>Garante</a:t>
              </a:r>
              <a:r>
                <a:rPr lang="en-US" sz="2600" dirty="0">
                  <a:solidFill>
                    <a:srgbClr val="000000"/>
                  </a:solidFill>
                  <a:latin typeface="Open Sauce Light"/>
                </a:rPr>
                <a:t> a </a:t>
              </a:r>
              <a:r>
                <a:rPr lang="en-US" sz="2600" dirty="0" err="1">
                  <a:solidFill>
                    <a:srgbClr val="000000"/>
                  </a:solidFill>
                  <a:latin typeface="Open Sauce Light"/>
                </a:rPr>
                <a:t>poIitica</a:t>
              </a:r>
              <a:r>
                <a:rPr lang="en-US" sz="2600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600" dirty="0" err="1">
                  <a:solidFill>
                    <a:srgbClr val="000000"/>
                  </a:solidFill>
                  <a:latin typeface="Open Sauce Light"/>
                </a:rPr>
                <a:t>ótima</a:t>
              </a:r>
              <a:endParaRPr lang="en-US" sz="2600" dirty="0">
                <a:solidFill>
                  <a:srgbClr val="000000"/>
                </a:solidFill>
                <a:latin typeface="Open Sauce Light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3"/>
                <p:cNvSpPr txBox="1"/>
                <p:nvPr/>
              </p:nvSpPr>
              <p:spPr>
                <a:xfrm>
                  <a:off x="-153223" y="4574188"/>
                  <a:ext cx="9124384" cy="563832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640"/>
                    </a:lnSpc>
                  </a:pPr>
                  <a:r>
                    <a:rPr lang="en-US" sz="2600" dirty="0">
                      <a:solidFill>
                        <a:srgbClr val="000000"/>
                      </a:solidFill>
                      <a:latin typeface="Open Sauce Light"/>
                    </a:rPr>
                    <a:t>Factivel para </a:t>
                  </a:r>
                  <a14:m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=23</m:t>
                      </m:r>
                    </m:oMath>
                  </a14:m>
                  <a:endParaRPr lang="en-US" sz="2600" dirty="0">
                    <a:solidFill>
                      <a:srgbClr val="000000"/>
                    </a:solidFill>
                    <a:latin typeface="Open Sauce Light"/>
                  </a:endParaRPr>
                </a:p>
              </p:txBody>
            </p:sp>
          </mc:Choice>
          <mc:Fallback>
            <p:sp>
              <p:nvSpPr>
                <p:cNvPr id="13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3223" y="4574188"/>
                  <a:ext cx="9124384" cy="563832"/>
                </a:xfrm>
                <a:prstGeom prst="rect">
                  <a:avLst/>
                </a:prstGeom>
                <a:blipFill>
                  <a:blip r:embed="rId5"/>
                  <a:stretch>
                    <a:fillRect t="-17105" b="-34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/>
          <p:cNvGrpSpPr/>
          <p:nvPr/>
        </p:nvGrpSpPr>
        <p:grpSpPr>
          <a:xfrm>
            <a:off x="685800" y="2629906"/>
            <a:ext cx="7391942" cy="5091571"/>
            <a:chOff x="0" y="0"/>
            <a:chExt cx="9855922" cy="6788761"/>
          </a:xfrm>
        </p:grpSpPr>
        <p:sp>
          <p:nvSpPr>
            <p:cNvPr id="26" name="TextBox 26"/>
            <p:cNvSpPr txBox="1"/>
            <p:nvPr/>
          </p:nvSpPr>
          <p:spPr>
            <a:xfrm>
              <a:off x="0" y="0"/>
              <a:ext cx="9855922" cy="2257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5500" b="1" dirty="0">
                  <a:solidFill>
                    <a:srgbClr val="000000"/>
                  </a:solidFill>
                  <a:latin typeface="Open Sauce Light Bold"/>
                </a:rPr>
                <a:t>69,726 Km (12%)</a:t>
              </a:r>
            </a:p>
            <a:p>
              <a:pPr>
                <a:lnSpc>
                  <a:spcPts val="6600"/>
                </a:lnSpc>
              </a:pPr>
              <a:r>
                <a:rPr lang="en-US" sz="5500" dirty="0">
                  <a:solidFill>
                    <a:srgbClr val="000000"/>
                  </a:solidFill>
                  <a:latin typeface="Open Sauce Light Bold"/>
                </a:rPr>
                <a:t>62,142 Km</a:t>
              </a:r>
              <a:endParaRPr lang="en-US" sz="5500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4505819"/>
              <a:ext cx="9855922" cy="579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Open Sauce Light Bold"/>
                </a:rPr>
                <a:t>17 HORAS DE TREINAMENTO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5609377"/>
              <a:ext cx="9855922" cy="1179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dirty="0">
                  <a:solidFill>
                    <a:srgbClr val="000000"/>
                  </a:solidFill>
                  <a:latin typeface="Open Sauce Light"/>
                </a:rPr>
                <a:t>REINFORCE (53%)</a:t>
              </a:r>
            </a:p>
            <a:p>
              <a:pPr>
                <a:lnSpc>
                  <a:spcPts val="3640"/>
                </a:lnSpc>
              </a:pPr>
              <a:r>
                <a:rPr lang="en-US" sz="2600" dirty="0">
                  <a:solidFill>
                    <a:srgbClr val="000000"/>
                  </a:solidFill>
                  <a:latin typeface="Open Sauce Light"/>
                </a:rPr>
                <a:t>Held-Karp (47%)</a:t>
              </a:r>
            </a:p>
          </p:txBody>
        </p:sp>
        <p:sp>
          <p:nvSpPr>
            <p:cNvPr id="29" name="AutoShape 29"/>
            <p:cNvSpPr/>
            <p:nvPr/>
          </p:nvSpPr>
          <p:spPr>
            <a:xfrm>
              <a:off x="0" y="3351459"/>
              <a:ext cx="9855922" cy="0"/>
            </a:xfrm>
            <a:prstGeom prst="line">
              <a:avLst/>
            </a:prstGeom>
            <a:ln w="12700" cap="rnd">
              <a:solidFill>
                <a:srgbClr val="9179FA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31" name="Picture 30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2445F532-A961-48D7-CF28-5D716B2A1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742" y="1114073"/>
            <a:ext cx="10525851" cy="8058854"/>
          </a:xfrm>
          <a:prstGeom prst="rect">
            <a:avLst/>
          </a:prstGeom>
        </p:spPr>
      </p:pic>
      <p:sp>
        <p:nvSpPr>
          <p:cNvPr id="32" name="TextBox 10">
            <a:extLst>
              <a:ext uri="{FF2B5EF4-FFF2-40B4-BE49-F238E27FC236}">
                <a16:creationId xmlns:a16="http://schemas.microsoft.com/office/drawing/2014/main" id="{539FD25F-F485-6FA6-C72C-5EC1D2F57AAD}"/>
              </a:ext>
            </a:extLst>
          </p:cNvPr>
          <p:cNvSpPr txBox="1"/>
          <p:nvPr/>
        </p:nvSpPr>
        <p:spPr>
          <a:xfrm>
            <a:off x="990600" y="583959"/>
            <a:ext cx="8707284" cy="1060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99"/>
              </a:lnSpc>
            </a:pPr>
            <a:r>
              <a:rPr lang="en-US" sz="6600" dirty="0" err="1">
                <a:solidFill>
                  <a:srgbClr val="9179FA"/>
                </a:solidFill>
                <a:latin typeface="Open Sauce Light Bold"/>
              </a:rPr>
              <a:t>Resultados</a:t>
            </a:r>
            <a:endParaRPr lang="en-US" sz="6600" dirty="0">
              <a:solidFill>
                <a:srgbClr val="9179FA"/>
              </a:solidFill>
              <a:latin typeface="Open Sauce Light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FA3ED3A-A4A9-72B9-C313-F17E28082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590967">
            <a:off x="-3250362" y="440974"/>
            <a:ext cx="14888833" cy="12344197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DCA53635-93E7-26DB-D29B-1AE32ED30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0" y="709337"/>
            <a:ext cx="17870679" cy="8868325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BB0F6C6-658F-B160-07AC-67B349432E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905078" y="2786524"/>
            <a:ext cx="206230" cy="356336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1AD100F6-ADB7-FE18-03CD-15D9591140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807309" y="3189201"/>
            <a:ext cx="206230" cy="356336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50CA8E79-1C47-45E3-D09A-F52BBD519B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599660" y="3545537"/>
            <a:ext cx="206230" cy="356336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025563DF-C357-2A78-9821-B894BAE277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617096" y="3806067"/>
            <a:ext cx="206230" cy="356336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6E5EE676-5C95-AAAD-B291-D1ACFF3FFA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987825" y="2562578"/>
            <a:ext cx="206230" cy="356336"/>
          </a:xfrm>
          <a:prstGeom prst="rect">
            <a:avLst/>
          </a:prstGeom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C47ACF97-63E3-B042-9A9A-094291CE9F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496545" y="4416226"/>
            <a:ext cx="206230" cy="356336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A846AED9-2B41-65D7-0F23-057600E387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423074" y="7166912"/>
            <a:ext cx="206230" cy="356336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A10D2679-6F04-548A-220E-0F7A65BF75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158533" y="2206242"/>
            <a:ext cx="206230" cy="356336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E9B2C052-F1F9-0EAE-A774-9D7ADC5BC9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166257" y="2879243"/>
            <a:ext cx="206230" cy="356336"/>
          </a:xfrm>
          <a:prstGeom prst="rect">
            <a:avLst/>
          </a:prstGeom>
        </p:spPr>
      </p:pic>
      <p:pic>
        <p:nvPicPr>
          <p:cNvPr id="16" name="Picture 13">
            <a:extLst>
              <a:ext uri="{FF2B5EF4-FFF2-40B4-BE49-F238E27FC236}">
                <a16:creationId xmlns:a16="http://schemas.microsoft.com/office/drawing/2014/main" id="{8F4322C3-6B47-E392-85F8-1EA5086A9E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729110" y="2701075"/>
            <a:ext cx="206230" cy="356336"/>
          </a:xfrm>
          <a:prstGeom prst="rect">
            <a:avLst/>
          </a:prstGeom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B19088E2-3E55-B27A-F2B8-2C2085AB36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522881" y="2740746"/>
            <a:ext cx="206230" cy="356336"/>
          </a:xfrm>
          <a:prstGeom prst="rect">
            <a:avLst/>
          </a:prstGeom>
        </p:spPr>
      </p:pic>
      <p:pic>
        <p:nvPicPr>
          <p:cNvPr id="18" name="Picture 15">
            <a:extLst>
              <a:ext uri="{FF2B5EF4-FFF2-40B4-BE49-F238E27FC236}">
                <a16:creationId xmlns:a16="http://schemas.microsoft.com/office/drawing/2014/main" id="{D7D811C6-D577-4A53-3DC9-83F1A7996C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466745" y="2206242"/>
            <a:ext cx="206230" cy="356336"/>
          </a:xfrm>
          <a:prstGeom prst="rect">
            <a:avLst/>
          </a:prstGeom>
        </p:spPr>
      </p:pic>
      <p:pic>
        <p:nvPicPr>
          <p:cNvPr id="19" name="Picture 16">
            <a:extLst>
              <a:ext uri="{FF2B5EF4-FFF2-40B4-BE49-F238E27FC236}">
                <a16:creationId xmlns:a16="http://schemas.microsoft.com/office/drawing/2014/main" id="{12531E26-69E8-8FF7-DC37-06BD2FBB02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372486" y="2384410"/>
            <a:ext cx="206230" cy="356336"/>
          </a:xfrm>
          <a:prstGeom prst="rect">
            <a:avLst/>
          </a:prstGeom>
        </p:spPr>
      </p:pic>
      <p:pic>
        <p:nvPicPr>
          <p:cNvPr id="20" name="Picture 17">
            <a:extLst>
              <a:ext uri="{FF2B5EF4-FFF2-40B4-BE49-F238E27FC236}">
                <a16:creationId xmlns:a16="http://schemas.microsoft.com/office/drawing/2014/main" id="{2C3117DF-0FB7-8F8A-5264-C68D74427F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008192" y="2430188"/>
            <a:ext cx="206230" cy="356336"/>
          </a:xfrm>
          <a:prstGeom prst="rect">
            <a:avLst/>
          </a:prstGeom>
        </p:spPr>
      </p:pic>
      <p:pic>
        <p:nvPicPr>
          <p:cNvPr id="21" name="Picture 18">
            <a:extLst>
              <a:ext uri="{FF2B5EF4-FFF2-40B4-BE49-F238E27FC236}">
                <a16:creationId xmlns:a16="http://schemas.microsoft.com/office/drawing/2014/main" id="{3BA6DC78-C0C5-5CFA-BDE2-36DB041530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319197" y="2384410"/>
            <a:ext cx="206230" cy="356336"/>
          </a:xfrm>
          <a:prstGeom prst="rect">
            <a:avLst/>
          </a:prstGeom>
        </p:spPr>
      </p:pic>
      <p:pic>
        <p:nvPicPr>
          <p:cNvPr id="22" name="Picture 19">
            <a:extLst>
              <a:ext uri="{FF2B5EF4-FFF2-40B4-BE49-F238E27FC236}">
                <a16:creationId xmlns:a16="http://schemas.microsoft.com/office/drawing/2014/main" id="{35D2BADC-A38F-AB6E-0B49-C9855933E5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753703" y="2964692"/>
            <a:ext cx="206230" cy="356336"/>
          </a:xfrm>
          <a:prstGeom prst="rect">
            <a:avLst/>
          </a:prstGeom>
        </p:spPr>
      </p:pic>
      <p:pic>
        <p:nvPicPr>
          <p:cNvPr id="23" name="Picture 20">
            <a:extLst>
              <a:ext uri="{FF2B5EF4-FFF2-40B4-BE49-F238E27FC236}">
                <a16:creationId xmlns:a16="http://schemas.microsoft.com/office/drawing/2014/main" id="{64B1798F-1EBE-2D12-0CD3-A58547CB54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450415" y="4162403"/>
            <a:ext cx="206230" cy="356336"/>
          </a:xfrm>
          <a:prstGeom prst="rect">
            <a:avLst/>
          </a:prstGeom>
        </p:spPr>
      </p:pic>
      <p:pic>
        <p:nvPicPr>
          <p:cNvPr id="24" name="Picture 21">
            <a:extLst>
              <a:ext uri="{FF2B5EF4-FFF2-40B4-BE49-F238E27FC236}">
                <a16:creationId xmlns:a16="http://schemas.microsoft.com/office/drawing/2014/main" id="{78BE567D-F6A9-844E-2E4B-D138E97151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336551" y="3961064"/>
            <a:ext cx="206230" cy="356336"/>
          </a:xfrm>
          <a:prstGeom prst="rect">
            <a:avLst/>
          </a:prstGeom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1F410B20-40F9-51DA-A858-6E6E659450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010092" y="3874034"/>
            <a:ext cx="206230" cy="356336"/>
          </a:xfrm>
          <a:prstGeom prst="rect">
            <a:avLst/>
          </a:prstGeom>
        </p:spPr>
      </p:pic>
      <p:pic>
        <p:nvPicPr>
          <p:cNvPr id="26" name="Picture 23">
            <a:extLst>
              <a:ext uri="{FF2B5EF4-FFF2-40B4-BE49-F238E27FC236}">
                <a16:creationId xmlns:a16="http://schemas.microsoft.com/office/drawing/2014/main" id="{DF982450-5C5A-FDC9-423E-C2BC0EA8EB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108427" y="3918305"/>
            <a:ext cx="206230" cy="356336"/>
          </a:xfrm>
          <a:prstGeom prst="rect">
            <a:avLst/>
          </a:prstGeom>
        </p:spPr>
      </p:pic>
      <p:pic>
        <p:nvPicPr>
          <p:cNvPr id="27" name="Picture 24">
            <a:extLst>
              <a:ext uri="{FF2B5EF4-FFF2-40B4-BE49-F238E27FC236}">
                <a16:creationId xmlns:a16="http://schemas.microsoft.com/office/drawing/2014/main" id="{A5B5B403-AA20-E7D8-EC00-F94CCC3932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39574" y="3367369"/>
            <a:ext cx="206230" cy="356336"/>
          </a:xfrm>
          <a:prstGeom prst="rect">
            <a:avLst/>
          </a:prstGeom>
        </p:spPr>
      </p:pic>
      <p:pic>
        <p:nvPicPr>
          <p:cNvPr id="28" name="Picture 25">
            <a:extLst>
              <a:ext uri="{FF2B5EF4-FFF2-40B4-BE49-F238E27FC236}">
                <a16:creationId xmlns:a16="http://schemas.microsoft.com/office/drawing/2014/main" id="{4A00B242-4F53-2090-9B4D-BB73272B71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021350" y="8183759"/>
            <a:ext cx="206230" cy="356336"/>
          </a:xfrm>
          <a:prstGeom prst="rect">
            <a:avLst/>
          </a:prstGeom>
        </p:spPr>
      </p:pic>
      <p:pic>
        <p:nvPicPr>
          <p:cNvPr id="29" name="Picture 26">
            <a:extLst>
              <a:ext uri="{FF2B5EF4-FFF2-40B4-BE49-F238E27FC236}">
                <a16:creationId xmlns:a16="http://schemas.microsoft.com/office/drawing/2014/main" id="{5EF31969-41A7-EF0E-B16F-C875EEA6BDF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142130" y="5474413"/>
            <a:ext cx="206230" cy="356336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7080514-25F0-C5D0-C9E2-B3C48725A3E5}"/>
              </a:ext>
            </a:extLst>
          </p:cNvPr>
          <p:cNvCxnSpPr>
            <a:cxnSpLocks/>
            <a:stCxn id="25" idx="2"/>
            <a:endCxn id="26" idx="2"/>
          </p:cNvCxnSpPr>
          <p:nvPr/>
        </p:nvCxnSpPr>
        <p:spPr>
          <a:xfrm>
            <a:off x="11113207" y="4230370"/>
            <a:ext cx="98335" cy="4427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15E2FFF-9C3D-378F-8145-9CAD31146876}"/>
              </a:ext>
            </a:extLst>
          </p:cNvPr>
          <p:cNvCxnSpPr>
            <a:cxnSpLocks/>
          </p:cNvCxnSpPr>
          <p:nvPr/>
        </p:nvCxnSpPr>
        <p:spPr>
          <a:xfrm>
            <a:off x="11216322" y="4274641"/>
            <a:ext cx="213678" cy="4275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1F385FC-9330-22D3-E89B-D6DB0417671D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10856818" y="3321028"/>
            <a:ext cx="573182" cy="9963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236B435-8B95-E573-C53B-F4CC71569C3A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0896600" y="3321028"/>
            <a:ext cx="4846089" cy="40267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72D7D3E-24DF-099A-631B-13072DF46982}"/>
              </a:ext>
            </a:extLst>
          </p:cNvPr>
          <p:cNvCxnSpPr>
            <a:cxnSpLocks/>
          </p:cNvCxnSpPr>
          <p:nvPr/>
        </p:nvCxnSpPr>
        <p:spPr>
          <a:xfrm flipH="1">
            <a:off x="14249400" y="3723705"/>
            <a:ext cx="1524000" cy="210704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096B14A-B723-2041-D076-BC52325B9D53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14249400" y="5830749"/>
            <a:ext cx="1875065" cy="270934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2286E0-66D5-7953-696A-DFD69117893D}"/>
              </a:ext>
            </a:extLst>
          </p:cNvPr>
          <p:cNvCxnSpPr>
            <a:cxnSpLocks/>
            <a:stCxn id="28" idx="2"/>
            <a:endCxn id="13" idx="2"/>
          </p:cNvCxnSpPr>
          <p:nvPr/>
        </p:nvCxnSpPr>
        <p:spPr>
          <a:xfrm flipH="1" flipV="1">
            <a:off x="5526189" y="7523248"/>
            <a:ext cx="10598276" cy="101684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C95931F-BEB2-ED05-29FB-0A97DE53979C}"/>
              </a:ext>
            </a:extLst>
          </p:cNvPr>
          <p:cNvCxnSpPr>
            <a:cxnSpLocks/>
            <a:stCxn id="13" idx="2"/>
            <a:endCxn id="10" idx="2"/>
          </p:cNvCxnSpPr>
          <p:nvPr/>
        </p:nvCxnSpPr>
        <p:spPr>
          <a:xfrm flipH="1" flipV="1">
            <a:off x="3720211" y="4162403"/>
            <a:ext cx="1805978" cy="336084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3E95BE7-8164-46CE-C431-52F6D98CCB31}"/>
              </a:ext>
            </a:extLst>
          </p:cNvPr>
          <p:cNvCxnSpPr>
            <a:cxnSpLocks/>
            <a:endCxn id="12" idx="2"/>
          </p:cNvCxnSpPr>
          <p:nvPr/>
        </p:nvCxnSpPr>
        <p:spPr>
          <a:xfrm flipH="1">
            <a:off x="2599660" y="4162403"/>
            <a:ext cx="1120551" cy="61015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93E2298-2BFA-1D5A-BE74-97918F2663A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2599660" y="3901873"/>
            <a:ext cx="103115" cy="87068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317C933-B315-7311-0AE7-BD8793A10F65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1910424" y="3545537"/>
            <a:ext cx="797131" cy="3727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7288D22-7C99-925E-F83C-319091ACAA03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1899863" y="2918914"/>
            <a:ext cx="2191077" cy="62662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E67B7FD-E32A-5EDE-295A-AE836C889A04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4110954" y="2562578"/>
            <a:ext cx="4150694" cy="35633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D9CB5CD-9E1C-E370-9DD5-B8CC428AD3BF}"/>
              </a:ext>
            </a:extLst>
          </p:cNvPr>
          <p:cNvCxnSpPr>
            <a:cxnSpLocks/>
            <a:endCxn id="19" idx="3"/>
          </p:cNvCxnSpPr>
          <p:nvPr/>
        </p:nvCxnSpPr>
        <p:spPr>
          <a:xfrm>
            <a:off x="8267711" y="2562578"/>
            <a:ext cx="31100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D6EEBFB-4F50-7058-BC89-6C0AC51235F8}"/>
              </a:ext>
            </a:extLst>
          </p:cNvPr>
          <p:cNvCxnSpPr>
            <a:cxnSpLocks/>
            <a:stCxn id="19" idx="3"/>
            <a:endCxn id="19" idx="2"/>
          </p:cNvCxnSpPr>
          <p:nvPr/>
        </p:nvCxnSpPr>
        <p:spPr>
          <a:xfrm flipH="1">
            <a:off x="8475601" y="2562578"/>
            <a:ext cx="103115" cy="1781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D1A4243-FA56-AA17-5D7E-4D284DB0DAA8}"/>
              </a:ext>
            </a:extLst>
          </p:cNvPr>
          <p:cNvCxnSpPr>
            <a:cxnSpLocks/>
            <a:endCxn id="15" idx="2"/>
          </p:cNvCxnSpPr>
          <p:nvPr/>
        </p:nvCxnSpPr>
        <p:spPr>
          <a:xfrm flipH="1">
            <a:off x="8269372" y="2740746"/>
            <a:ext cx="206229" cy="49483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CD62A29-8A9D-3148-BF83-A37468E2252E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8278227" y="3097082"/>
            <a:ext cx="347769" cy="13514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5933636-EE9F-C049-9B84-5E4F9F49CC72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8625996" y="3057411"/>
            <a:ext cx="206229" cy="3967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A9E6FD1-A947-B4B2-3C4E-ACD9E76686A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8832225" y="3057411"/>
            <a:ext cx="175968" cy="8544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1590F76-3CC4-85D1-5795-1FD374A10AF3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9008192" y="2786524"/>
            <a:ext cx="103115" cy="35633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4F92910-570C-CB03-4D61-66A838E6B2FB}"/>
              </a:ext>
            </a:extLst>
          </p:cNvPr>
          <p:cNvCxnSpPr>
            <a:cxnSpLocks/>
            <a:stCxn id="7" idx="0"/>
            <a:endCxn id="21" idx="2"/>
          </p:cNvCxnSpPr>
          <p:nvPr/>
        </p:nvCxnSpPr>
        <p:spPr>
          <a:xfrm flipV="1">
            <a:off x="9008193" y="2740746"/>
            <a:ext cx="414119" cy="4577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2509FAB-C753-09E7-3F09-17D8EFAD6AE3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9422312" y="2740746"/>
            <a:ext cx="1131218" cy="177799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66CFE71-7A5D-DBBC-AF47-177D557E2385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0553530" y="4230370"/>
            <a:ext cx="559677" cy="2883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575920" y="-4827600"/>
            <a:ext cx="13506576" cy="160099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741937" y="8510640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2741937" y="6097831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2741937" y="7304235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9914747" y="8495265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9914747" y="6082456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9914747" y="7288861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028700" y="1723777"/>
            <a:ext cx="16230600" cy="1830196"/>
            <a:chOff x="0" y="0"/>
            <a:chExt cx="21640800" cy="244026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21640800" cy="1165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40"/>
                </a:lnSpc>
              </a:pPr>
              <a:r>
                <a:rPr lang="en-US" sz="5700">
                  <a:solidFill>
                    <a:srgbClr val="9179FA"/>
                  </a:solidFill>
                  <a:latin typeface="Open Sauce Light Bold"/>
                </a:rPr>
                <a:t>O problema:</a:t>
              </a:r>
              <a:r>
                <a:rPr lang="en-US" sz="5700">
                  <a:solidFill>
                    <a:srgbClr val="000000"/>
                  </a:solidFill>
                  <a:latin typeface="Open Sauce Light"/>
                </a:rPr>
                <a:t> TSP para F1 2023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808437"/>
              <a:ext cx="21640800" cy="63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19"/>
                </a:lnSpc>
              </a:pPr>
              <a:r>
                <a:rPr lang="en-US" sz="3099" dirty="0">
                  <a:solidFill>
                    <a:srgbClr val="000000"/>
                  </a:solidFill>
                  <a:latin typeface="Open Sauce Light"/>
                </a:rPr>
                <a:t>AVALIANDO ESTATISTICAS DA POLITICA OTIMA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017076" y="5259861"/>
            <a:ext cx="5528986" cy="42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Open Sauce Light"/>
              </a:rPr>
              <a:t>4,474,224 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17076" y="6466266"/>
            <a:ext cx="5528986" cy="42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Open Sauce Light"/>
              </a:rPr>
              <a:t>U$ 3,900,486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4"/>
              <p:cNvSpPr txBox="1"/>
              <p:nvPr/>
            </p:nvSpPr>
            <p:spPr>
              <a:xfrm>
                <a:off x="10017076" y="7672670"/>
                <a:ext cx="5528986" cy="42287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40"/>
                  </a:lnSpc>
                </a:pPr>
                <a:r>
                  <a:rPr lang="en-US" sz="2600" dirty="0">
                    <a:solidFill>
                      <a:srgbClr val="000000"/>
                    </a:solidFill>
                    <a:latin typeface="Open Sauce Light"/>
                  </a:rPr>
                  <a:t>11,346,185 Kg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600" dirty="0">
                  <a:solidFill>
                    <a:srgbClr val="000000"/>
                  </a:solidFill>
                  <a:latin typeface="Open Sauce Light"/>
                </a:endParaRPr>
              </a:p>
            </p:txBody>
          </p:sp>
        </mc:Choice>
        <mc:Fallback xmlns="">
          <p:sp>
            <p:nvSpPr>
              <p:cNvPr id="14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7076" y="7672670"/>
                <a:ext cx="5528986" cy="422873"/>
              </a:xfrm>
              <a:prstGeom prst="rect">
                <a:avLst/>
              </a:prstGeom>
              <a:blipFill>
                <a:blip r:embed="rId4"/>
                <a:stretch>
                  <a:fillRect t="-18841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5"/>
          <p:cNvSpPr txBox="1"/>
          <p:nvPr/>
        </p:nvSpPr>
        <p:spPr>
          <a:xfrm>
            <a:off x="2741937" y="5265711"/>
            <a:ext cx="5631316" cy="42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Open Sauce Light"/>
              </a:rPr>
              <a:t>23 GPs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41937" y="6472116"/>
            <a:ext cx="5631316" cy="42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Open Sauce Light"/>
              </a:rPr>
              <a:t>62,142 Km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41937" y="7678520"/>
            <a:ext cx="5631316" cy="42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Open Sauce Light"/>
              </a:rPr>
              <a:t>6 Boeing 747 cargo</a:t>
            </a:r>
          </a:p>
        </p:txBody>
      </p:sp>
    </p:spTree>
    <p:extLst>
      <p:ext uri="{BB962C8B-B14F-4D97-AF65-F5344CB8AC3E}">
        <p14:creationId xmlns:p14="http://schemas.microsoft.com/office/powerpoint/2010/main" val="224128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590967">
            <a:off x="-6691962" y="-528543"/>
            <a:ext cx="14888833" cy="123441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335411" y="8885394"/>
            <a:ext cx="870894" cy="87089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651831" y="6020963"/>
            <a:ext cx="702716" cy="6784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042666" y="5915901"/>
            <a:ext cx="980910" cy="78350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782074" y="2290863"/>
            <a:ext cx="733333" cy="70799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6095696" y="2220643"/>
            <a:ext cx="900977" cy="77821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3173879">
            <a:off x="6396469" y="6039440"/>
            <a:ext cx="189041" cy="433218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7838583">
            <a:off x="10964564" y="6067932"/>
            <a:ext cx="190199" cy="435872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9282365">
            <a:off x="12143195" y="2934417"/>
            <a:ext cx="136355" cy="312478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1653507">
            <a:off x="5181893" y="2666614"/>
            <a:ext cx="143833" cy="329616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5400000">
            <a:off x="8830583" y="884917"/>
            <a:ext cx="159146" cy="364711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-1776446">
            <a:off x="4780176" y="4619310"/>
            <a:ext cx="6246121" cy="21173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4243850">
            <a:off x="4707668" y="5980286"/>
            <a:ext cx="5763427" cy="19537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5228330" y="6292576"/>
            <a:ext cx="7190190" cy="24373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-4216605">
            <a:off x="7019759" y="5961112"/>
            <a:ext cx="5897446" cy="19991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1868622">
            <a:off x="6610456" y="4527101"/>
            <a:ext cx="6101599" cy="206834"/>
          </a:xfrm>
          <a:prstGeom prst="rect">
            <a:avLst/>
          </a:prstGeom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B832E012-B0D1-0715-2572-A453588659EB}"/>
              </a:ext>
            </a:extLst>
          </p:cNvPr>
          <p:cNvSpPr txBox="1"/>
          <p:nvPr/>
        </p:nvSpPr>
        <p:spPr>
          <a:xfrm>
            <a:off x="5868690" y="350488"/>
            <a:ext cx="5909470" cy="929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 dirty="0">
                <a:solidFill>
                  <a:schemeClr val="bg1"/>
                </a:solidFill>
                <a:latin typeface="Open Sauce Light Bold"/>
              </a:rPr>
              <a:t>TSP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97468" y="6378091"/>
            <a:ext cx="1358069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123950" y="6304573"/>
            <a:ext cx="147036" cy="147036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1267201" y="1921050"/>
                <a:ext cx="10072735" cy="29041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7680"/>
                  </a:lnSpc>
                </a:pPr>
                <a:r>
                  <a:rPr lang="en-US" sz="6400" dirty="0" err="1">
                    <a:solidFill>
                      <a:srgbClr val="FFFFFF"/>
                    </a:solidFill>
                    <a:latin typeface="Open Sauce Light"/>
                  </a:rPr>
                  <a:t>Apéndice</a:t>
                </a:r>
                <a:endParaRPr lang="en-US" sz="6400" dirty="0">
                  <a:solidFill>
                    <a:srgbClr val="FFFFFF"/>
                  </a:solidFill>
                  <a:latin typeface="Open Sauce Light"/>
                </a:endParaRPr>
              </a:p>
              <a:p>
                <a:pPr>
                  <a:lnSpc>
                    <a:spcPts val="7680"/>
                  </a:lnSpc>
                </a:pPr>
                <a:r>
                  <a:rPr lang="en-US" sz="5400" dirty="0">
                    <a:solidFill>
                      <a:srgbClr val="9179FA"/>
                    </a:solidFill>
                    <a:latin typeface="Open Sauce Light Bold"/>
                  </a:rPr>
                  <a:t>Crédito: </a:t>
                </a:r>
                <a:r>
                  <a:rPr lang="en-US" sz="5400" dirty="0">
                    <a:solidFill>
                      <a:schemeClr val="bg1"/>
                    </a:solidFill>
                    <a:latin typeface="Open Sauce Light Bold"/>
                  </a:rPr>
                  <a:t>12,787,691 Kg</a:t>
                </a:r>
                <a:r>
                  <a:rPr lang="en-US" sz="5400" dirty="0">
                    <a:solidFill>
                      <a:schemeClr val="bg1"/>
                    </a:solidFill>
                    <a:latin typeface="Open Sauce Light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6000" dirty="0">
                    <a:solidFill>
                      <a:srgbClr val="9179FA"/>
                    </a:solidFill>
                    <a:latin typeface="Open Sauce Light Bold"/>
                  </a:rPr>
                  <a:t>  </a:t>
                </a:r>
              </a:p>
              <a:p>
                <a:pPr>
                  <a:lnSpc>
                    <a:spcPts val="7680"/>
                  </a:lnSpc>
                </a:pPr>
                <a:endParaRPr lang="en-US" sz="6400" dirty="0">
                  <a:solidFill>
                    <a:srgbClr val="FFFFFF"/>
                  </a:solidFill>
                  <a:latin typeface="Open Sauce Light"/>
                </a:endParaRPr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201" y="1921050"/>
                <a:ext cx="10072735" cy="2904193"/>
              </a:xfrm>
              <a:prstGeom prst="rect">
                <a:avLst/>
              </a:prstGeom>
              <a:blipFill>
                <a:blip r:embed="rId2"/>
                <a:stretch>
                  <a:fillRect l="-4903" t="-10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6"/>
          <p:cNvSpPr txBox="1"/>
          <p:nvPr/>
        </p:nvSpPr>
        <p:spPr>
          <a:xfrm>
            <a:off x="4331848" y="5593837"/>
            <a:ext cx="2459408" cy="457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Open Sauce Light Bold"/>
              </a:rPr>
              <a:t>Livre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31848" y="6712021"/>
            <a:ext cx="2459408" cy="40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9179FA"/>
                </a:solidFill>
                <a:latin typeface="Open Sauce Light"/>
              </a:rPr>
              <a:t>1980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3950" y="5593837"/>
            <a:ext cx="2459408" cy="457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Open Sauce Light Bold"/>
              </a:rPr>
              <a:t>Livre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3950" y="6712021"/>
            <a:ext cx="2459408" cy="40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9179FA"/>
                </a:solidFill>
                <a:latin typeface="Open Sauce Light"/>
              </a:rPr>
              <a:t>1950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 amt="7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9544050" y="-3699821"/>
            <a:ext cx="12060782" cy="916619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819046" y="5593837"/>
            <a:ext cx="2459408" cy="457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Open Sauce Light Bold"/>
              </a:rPr>
              <a:t>V10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4"/>
              <p:cNvSpPr txBox="1"/>
              <p:nvPr/>
            </p:nvSpPr>
            <p:spPr>
              <a:xfrm>
                <a:off x="7819046" y="7247444"/>
                <a:ext cx="2459408" cy="109350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342900" indent="-342900">
                  <a:lnSpc>
                    <a:spcPts val="2940"/>
                  </a:lnSpc>
                  <a:buFont typeface="Arial" panose="020B0604020202020204" pitchFamily="34" charset="0"/>
                  <a:buChar char="•"/>
                </a:pPr>
                <a:r>
                  <a:rPr lang="en-US" sz="2100" dirty="0">
                    <a:solidFill>
                      <a:srgbClr val="FFFFFF"/>
                    </a:solidFill>
                    <a:latin typeface="Open Sauce Light"/>
                  </a:rPr>
                  <a:t>230 kg</a:t>
                </a:r>
              </a:p>
              <a:p>
                <a:pPr marL="342900" indent="-342900">
                  <a:lnSpc>
                    <a:spcPts val="2940"/>
                  </a:lnSpc>
                  <a:buFont typeface="Arial" panose="020B0604020202020204" pitchFamily="34" charset="0"/>
                  <a:buChar char="•"/>
                </a:pPr>
                <a:r>
                  <a:rPr lang="en-US" sz="2100" dirty="0">
                    <a:solidFill>
                      <a:srgbClr val="FFFFFF"/>
                    </a:solidFill>
                    <a:latin typeface="Open Sauce Light"/>
                  </a:rPr>
                  <a:t>105,800 kg</a:t>
                </a:r>
              </a:p>
              <a:p>
                <a:pPr marL="342900" indent="-342900">
                  <a:lnSpc>
                    <a:spcPts val="2940"/>
                  </a:lnSpc>
                  <a:buFont typeface="Arial" panose="020B0604020202020204" pitchFamily="34" charset="0"/>
                  <a:buChar char="•"/>
                </a:pPr>
                <a:r>
                  <a:rPr lang="en-US" sz="2100" dirty="0">
                    <a:solidFill>
                      <a:srgbClr val="FFFFFF"/>
                    </a:solidFill>
                    <a:latin typeface="Open Sauce Light"/>
                  </a:rPr>
                  <a:t>327,554 Kg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100" dirty="0">
                  <a:solidFill>
                    <a:srgbClr val="FFFFFF"/>
                  </a:solidFill>
                  <a:latin typeface="Open Sauce Light"/>
                </a:endParaRPr>
              </a:p>
            </p:txBody>
          </p:sp>
        </mc:Choice>
        <mc:Fallback xmlns="">
          <p:sp>
            <p:nvSpPr>
              <p:cNvPr id="14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046" y="7247444"/>
                <a:ext cx="2459408" cy="1093504"/>
              </a:xfrm>
              <a:prstGeom prst="rect">
                <a:avLst/>
              </a:prstGeom>
              <a:blipFill>
                <a:blip r:embed="rId5"/>
                <a:stretch>
                  <a:fillRect l="-6203" t="-6704" r="-1985" b="-13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5"/>
          <p:cNvSpPr txBox="1"/>
          <p:nvPr/>
        </p:nvSpPr>
        <p:spPr>
          <a:xfrm>
            <a:off x="7819046" y="6712021"/>
            <a:ext cx="2459408" cy="40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9179FA"/>
                </a:solidFill>
                <a:latin typeface="Open Sauce Light"/>
              </a:rPr>
              <a:t>1995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66418" y="5593837"/>
            <a:ext cx="2459408" cy="457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Open Sauce Light Bold"/>
              </a:rPr>
              <a:t>V8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7"/>
              <p:cNvSpPr txBox="1"/>
              <p:nvPr/>
            </p:nvSpPr>
            <p:spPr>
              <a:xfrm>
                <a:off x="11266418" y="7208183"/>
                <a:ext cx="2459408" cy="109350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342900" indent="-342900">
                  <a:lnSpc>
                    <a:spcPts val="2940"/>
                  </a:lnSpc>
                  <a:buFont typeface="Arial" panose="020B0604020202020204" pitchFamily="34" charset="0"/>
                  <a:buChar char="•"/>
                </a:pPr>
                <a:r>
                  <a:rPr lang="en-US" sz="2100" dirty="0">
                    <a:solidFill>
                      <a:srgbClr val="FFFFFF"/>
                    </a:solidFill>
                    <a:latin typeface="Open Sauce Light"/>
                  </a:rPr>
                  <a:t>220 kg</a:t>
                </a:r>
              </a:p>
              <a:p>
                <a:pPr marL="342900" indent="-342900">
                  <a:lnSpc>
                    <a:spcPts val="2940"/>
                  </a:lnSpc>
                  <a:buFont typeface="Arial" panose="020B0604020202020204" pitchFamily="34" charset="0"/>
                  <a:buChar char="•"/>
                </a:pPr>
                <a:r>
                  <a:rPr lang="en-US" sz="2100" dirty="0">
                    <a:solidFill>
                      <a:srgbClr val="FFFFFF"/>
                    </a:solidFill>
                    <a:latin typeface="Open Sauce Light"/>
                  </a:rPr>
                  <a:t>101,200 kg</a:t>
                </a:r>
              </a:p>
              <a:p>
                <a:pPr marL="342900" indent="-342900">
                  <a:lnSpc>
                    <a:spcPts val="2940"/>
                  </a:lnSpc>
                  <a:buFont typeface="Arial" panose="020B0604020202020204" pitchFamily="34" charset="0"/>
                  <a:buChar char="•"/>
                </a:pPr>
                <a:r>
                  <a:rPr lang="en-US" sz="2100" dirty="0">
                    <a:solidFill>
                      <a:srgbClr val="FFFFFF"/>
                    </a:solidFill>
                    <a:latin typeface="Open Sauce Light"/>
                  </a:rPr>
                  <a:t>313,313 kg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100" dirty="0">
                  <a:solidFill>
                    <a:srgbClr val="FFFFFF"/>
                  </a:solidFill>
                  <a:latin typeface="Open Sauce Light"/>
                </a:endParaRPr>
              </a:p>
            </p:txBody>
          </p:sp>
        </mc:Choice>
        <mc:Fallback xmlns="">
          <p:sp>
            <p:nvSpPr>
              <p:cNvPr id="17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418" y="7208183"/>
                <a:ext cx="2459408" cy="1093504"/>
              </a:xfrm>
              <a:prstGeom prst="rect">
                <a:avLst/>
              </a:prstGeom>
              <a:blipFill>
                <a:blip r:embed="rId6"/>
                <a:stretch>
                  <a:fillRect l="-6188" t="-6111" b="-1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8"/>
          <p:cNvSpPr txBox="1"/>
          <p:nvPr/>
        </p:nvSpPr>
        <p:spPr>
          <a:xfrm>
            <a:off x="11266418" y="6672760"/>
            <a:ext cx="2459408" cy="40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9179FA"/>
                </a:solidFill>
                <a:latin typeface="Open Sauce Light"/>
              </a:rPr>
              <a:t>2006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652396" y="5219060"/>
            <a:ext cx="2459408" cy="957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Open Sauce Light Bold"/>
              </a:rPr>
              <a:t>V6</a:t>
            </a:r>
          </a:p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Open Sauce Light Bold"/>
              </a:rPr>
              <a:t>Turbo-Hybrid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20"/>
              <p:cNvSpPr txBox="1"/>
              <p:nvPr/>
            </p:nvSpPr>
            <p:spPr>
              <a:xfrm>
                <a:off x="14704642" y="7208183"/>
                <a:ext cx="2459408" cy="108459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342900" indent="-342900">
                  <a:lnSpc>
                    <a:spcPts val="2940"/>
                  </a:lnSpc>
                  <a:buFont typeface="Arial" panose="020B0604020202020204" pitchFamily="34" charset="0"/>
                  <a:buChar char="•"/>
                </a:pPr>
                <a:r>
                  <a:rPr lang="en-US" sz="2100" dirty="0">
                    <a:solidFill>
                      <a:srgbClr val="FFFFFF"/>
                    </a:solidFill>
                    <a:latin typeface="Open Sauce Light"/>
                  </a:rPr>
                  <a:t>110 kg</a:t>
                </a:r>
              </a:p>
              <a:p>
                <a:pPr marL="342900" indent="-342900">
                  <a:lnSpc>
                    <a:spcPts val="2940"/>
                  </a:lnSpc>
                  <a:buFont typeface="Arial" panose="020B0604020202020204" pitchFamily="34" charset="0"/>
                  <a:buChar char="•"/>
                </a:pPr>
                <a:r>
                  <a:rPr lang="en-US" sz="2100" dirty="0">
                    <a:solidFill>
                      <a:srgbClr val="FFFFFF"/>
                    </a:solidFill>
                    <a:latin typeface="Open Sauce Light"/>
                  </a:rPr>
                  <a:t>50,600 kg</a:t>
                </a:r>
              </a:p>
              <a:p>
                <a:pPr marL="342900" indent="-342900">
                  <a:lnSpc>
                    <a:spcPts val="2940"/>
                  </a:lnSpc>
                  <a:buFont typeface="Arial" panose="020B0604020202020204" pitchFamily="34" charset="0"/>
                  <a:buChar char="•"/>
                </a:pPr>
                <a:r>
                  <a:rPr lang="en-US" sz="2100" dirty="0">
                    <a:solidFill>
                      <a:srgbClr val="FFFFFF"/>
                    </a:solidFill>
                    <a:latin typeface="Open Sauce Light"/>
                  </a:rPr>
                  <a:t>156,656 kg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100" dirty="0">
                  <a:solidFill>
                    <a:srgbClr val="FFFFFF"/>
                  </a:solidFill>
                  <a:latin typeface="Open Sauce Light"/>
                </a:endParaRPr>
              </a:p>
            </p:txBody>
          </p:sp>
        </mc:Choice>
        <mc:Fallback xmlns="">
          <p:sp>
            <p:nvSpPr>
              <p:cNvPr id="20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4642" y="7208183"/>
                <a:ext cx="2459408" cy="1084592"/>
              </a:xfrm>
              <a:prstGeom prst="rect">
                <a:avLst/>
              </a:prstGeom>
              <a:blipFill>
                <a:blip r:embed="rId7"/>
                <a:stretch>
                  <a:fillRect l="-6188" t="-6180" b="-14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1"/>
          <p:cNvSpPr txBox="1"/>
          <p:nvPr/>
        </p:nvSpPr>
        <p:spPr>
          <a:xfrm>
            <a:off x="14704642" y="6672760"/>
            <a:ext cx="2459408" cy="40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9179FA"/>
                </a:solidFill>
                <a:latin typeface="Open Sauce Light"/>
              </a:rPr>
              <a:t>2014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4331848" y="6314098"/>
            <a:ext cx="147036" cy="147036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7819046" y="6304573"/>
            <a:ext cx="147036" cy="147036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1266418" y="6304573"/>
            <a:ext cx="147036" cy="147036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4704642" y="6314098"/>
            <a:ext cx="147036" cy="147036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3" name="AutoShape 2">
            <a:extLst>
              <a:ext uri="{FF2B5EF4-FFF2-40B4-BE49-F238E27FC236}">
                <a16:creationId xmlns:a16="http://schemas.microsoft.com/office/drawing/2014/main" id="{37049320-0257-1A58-6E35-06970C9EBBE1}"/>
              </a:ext>
            </a:extLst>
          </p:cNvPr>
          <p:cNvSpPr/>
          <p:nvPr/>
        </p:nvSpPr>
        <p:spPr>
          <a:xfrm>
            <a:off x="12490780" y="9258290"/>
            <a:ext cx="3295436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2">
            <a:extLst>
              <a:ext uri="{FF2B5EF4-FFF2-40B4-BE49-F238E27FC236}">
                <a16:creationId xmlns:a16="http://schemas.microsoft.com/office/drawing/2014/main" id="{C4104E4F-3238-2547-A03E-337ED10DC84C}"/>
              </a:ext>
            </a:extLst>
          </p:cNvPr>
          <p:cNvSpPr/>
          <p:nvPr/>
        </p:nvSpPr>
        <p:spPr>
          <a:xfrm>
            <a:off x="12490779" y="8418977"/>
            <a:ext cx="4549" cy="839313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2">
            <a:extLst>
              <a:ext uri="{FF2B5EF4-FFF2-40B4-BE49-F238E27FC236}">
                <a16:creationId xmlns:a16="http://schemas.microsoft.com/office/drawing/2014/main" id="{58B803F9-5157-D81F-4690-11C5C9896A9F}"/>
              </a:ext>
            </a:extLst>
          </p:cNvPr>
          <p:cNvSpPr/>
          <p:nvPr/>
        </p:nvSpPr>
        <p:spPr>
          <a:xfrm>
            <a:off x="15773400" y="8418977"/>
            <a:ext cx="6872" cy="830401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17">
                <a:extLst>
                  <a:ext uri="{FF2B5EF4-FFF2-40B4-BE49-F238E27FC236}">
                    <a16:creationId xmlns:a16="http://schemas.microsoft.com/office/drawing/2014/main" id="{ED5E90FB-2A74-09D5-D608-2C85A6FCE986}"/>
                  </a:ext>
                </a:extLst>
              </p:cNvPr>
              <p:cNvSpPr txBox="1"/>
              <p:nvPr/>
            </p:nvSpPr>
            <p:spPr>
              <a:xfrm>
                <a:off x="13138507" y="8863210"/>
                <a:ext cx="2459408" cy="34971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940"/>
                  </a:lnSpc>
                </a:pPr>
                <a:r>
                  <a:rPr lang="en-US" sz="2100" dirty="0">
                    <a:solidFill>
                      <a:srgbClr val="FFFFFF"/>
                    </a:solidFill>
                    <a:latin typeface="Open Sauce Light"/>
                  </a:rPr>
                  <a:t>156.657 kg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100" dirty="0">
                  <a:solidFill>
                    <a:srgbClr val="FFFFFF"/>
                  </a:solidFill>
                  <a:latin typeface="Open Sauce Light"/>
                </a:endParaRPr>
              </a:p>
            </p:txBody>
          </p:sp>
        </mc:Choice>
        <mc:Fallback xmlns="">
          <p:sp>
            <p:nvSpPr>
              <p:cNvPr id="36" name="TextBox 17">
                <a:extLst>
                  <a:ext uri="{FF2B5EF4-FFF2-40B4-BE49-F238E27FC236}">
                    <a16:creationId xmlns:a16="http://schemas.microsoft.com/office/drawing/2014/main" id="{ED5E90FB-2A74-09D5-D608-2C85A6FCE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8507" y="8863210"/>
                <a:ext cx="2459408" cy="349711"/>
              </a:xfrm>
              <a:prstGeom prst="rect">
                <a:avLst/>
              </a:prstGeom>
              <a:blipFill>
                <a:blip r:embed="rId8"/>
                <a:stretch>
                  <a:fillRect l="-6683" t="-21053" b="-43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913313">
            <a:off x="5628595" y="-4100810"/>
            <a:ext cx="17155205" cy="1394250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96084" y="5404092"/>
            <a:ext cx="9535200" cy="233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20"/>
              </a:lnSpc>
            </a:pPr>
            <a:r>
              <a:rPr lang="en-US" sz="7600" dirty="0" err="1">
                <a:solidFill>
                  <a:srgbClr val="FFFFFF"/>
                </a:solidFill>
                <a:latin typeface="Open Sauce Light"/>
              </a:rPr>
              <a:t>Aberto</a:t>
            </a:r>
            <a:endParaRPr lang="en-US" sz="7600" dirty="0">
              <a:solidFill>
                <a:srgbClr val="FFFFFF"/>
              </a:solidFill>
              <a:latin typeface="Open Sauce Light"/>
            </a:endParaRPr>
          </a:p>
          <a:p>
            <a:pPr>
              <a:lnSpc>
                <a:spcPts val="9120"/>
              </a:lnSpc>
            </a:pPr>
            <a:r>
              <a:rPr lang="en-US" sz="7600" dirty="0">
                <a:solidFill>
                  <a:srgbClr val="9179FA"/>
                </a:solidFill>
                <a:latin typeface="Open Sauce Light Bold"/>
              </a:rPr>
              <a:t>para </a:t>
            </a:r>
            <a:r>
              <a:rPr lang="en-US" sz="7600" dirty="0" err="1">
                <a:solidFill>
                  <a:srgbClr val="9179FA"/>
                </a:solidFill>
                <a:latin typeface="Open Sauce Light Bold"/>
              </a:rPr>
              <a:t>perguntas</a:t>
            </a:r>
            <a:r>
              <a:rPr lang="en-US" sz="7600" dirty="0">
                <a:solidFill>
                  <a:srgbClr val="9179FA"/>
                </a:solidFill>
                <a:latin typeface="Open Sauce Light Bold"/>
              </a:rPr>
              <a:t>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52770" y="375311"/>
            <a:ext cx="12182460" cy="1074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79"/>
              </a:lnSpc>
            </a:pPr>
            <a:r>
              <a:rPr lang="en-US" sz="7399" dirty="0">
                <a:solidFill>
                  <a:srgbClr val="000000"/>
                </a:solidFill>
                <a:latin typeface="Open Sauce Light"/>
              </a:rPr>
              <a:t>TSP </a:t>
            </a:r>
            <a:r>
              <a:rPr lang="en-US" sz="7399" dirty="0" err="1">
                <a:solidFill>
                  <a:srgbClr val="9179FA"/>
                </a:solidFill>
                <a:latin typeface="Open Sauce Light Bold"/>
              </a:rPr>
              <a:t>Euclidiano</a:t>
            </a:r>
            <a:endParaRPr lang="en-US" sz="7399" dirty="0">
              <a:solidFill>
                <a:srgbClr val="9179FA"/>
              </a:solidFill>
              <a:latin typeface="Open Sauce Light Bold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2DDA51-C1E0-A926-1E62-8053339C8CAC}"/>
              </a:ext>
            </a:extLst>
          </p:cNvPr>
          <p:cNvCxnSpPr>
            <a:cxnSpLocks/>
          </p:cNvCxnSpPr>
          <p:nvPr/>
        </p:nvCxnSpPr>
        <p:spPr>
          <a:xfrm>
            <a:off x="9829800" y="2171700"/>
            <a:ext cx="1371600" cy="9144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70A2BD9-41FD-3E42-68AD-66D7B62CD820}"/>
              </a:ext>
            </a:extLst>
          </p:cNvPr>
          <p:cNvCxnSpPr>
            <a:cxnSpLocks/>
          </p:cNvCxnSpPr>
          <p:nvPr/>
        </p:nvCxnSpPr>
        <p:spPr>
          <a:xfrm>
            <a:off x="11201400" y="3086100"/>
            <a:ext cx="0" cy="14478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8519903-C263-9FCA-6466-9DA1091A955A}"/>
              </a:ext>
            </a:extLst>
          </p:cNvPr>
          <p:cNvCxnSpPr>
            <a:cxnSpLocks/>
          </p:cNvCxnSpPr>
          <p:nvPr/>
        </p:nvCxnSpPr>
        <p:spPr>
          <a:xfrm flipH="1">
            <a:off x="10927080" y="4533900"/>
            <a:ext cx="274320" cy="32766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4BB805B-5912-48DC-C00E-6539EFF05C19}"/>
              </a:ext>
            </a:extLst>
          </p:cNvPr>
          <p:cNvCxnSpPr>
            <a:cxnSpLocks/>
          </p:cNvCxnSpPr>
          <p:nvPr/>
        </p:nvCxnSpPr>
        <p:spPr>
          <a:xfrm flipH="1">
            <a:off x="10271760" y="4869180"/>
            <a:ext cx="655320" cy="47244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A42F359-4A7C-0DB3-1612-B27715DA6BC7}"/>
              </a:ext>
            </a:extLst>
          </p:cNvPr>
          <p:cNvCxnSpPr>
            <a:cxnSpLocks/>
          </p:cNvCxnSpPr>
          <p:nvPr/>
        </p:nvCxnSpPr>
        <p:spPr>
          <a:xfrm flipH="1">
            <a:off x="10118725" y="5341620"/>
            <a:ext cx="153035" cy="15748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B7E369-EADB-142A-8E8C-4FE4CE36F6A5}"/>
              </a:ext>
            </a:extLst>
          </p:cNvPr>
          <p:cNvCxnSpPr>
            <a:cxnSpLocks/>
          </p:cNvCxnSpPr>
          <p:nvPr/>
        </p:nvCxnSpPr>
        <p:spPr>
          <a:xfrm flipH="1">
            <a:off x="9875520" y="5499100"/>
            <a:ext cx="243205" cy="121412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F37356-A6BE-E520-937E-06B18F09108C}"/>
              </a:ext>
            </a:extLst>
          </p:cNvPr>
          <p:cNvCxnSpPr>
            <a:cxnSpLocks/>
          </p:cNvCxnSpPr>
          <p:nvPr/>
        </p:nvCxnSpPr>
        <p:spPr>
          <a:xfrm flipV="1">
            <a:off x="9875520" y="6629400"/>
            <a:ext cx="830580" cy="8382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3FD2CAF-CCDF-ECE1-4CFF-CCE73DF79630}"/>
              </a:ext>
            </a:extLst>
          </p:cNvPr>
          <p:cNvCxnSpPr>
            <a:cxnSpLocks/>
          </p:cNvCxnSpPr>
          <p:nvPr/>
        </p:nvCxnSpPr>
        <p:spPr>
          <a:xfrm flipV="1">
            <a:off x="10706100" y="6019800"/>
            <a:ext cx="990600" cy="60198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6D10D9E-E74B-4181-BF2E-9F6D83081890}"/>
              </a:ext>
            </a:extLst>
          </p:cNvPr>
          <p:cNvCxnSpPr>
            <a:cxnSpLocks/>
          </p:cNvCxnSpPr>
          <p:nvPr/>
        </p:nvCxnSpPr>
        <p:spPr>
          <a:xfrm>
            <a:off x="11689080" y="6027420"/>
            <a:ext cx="571500" cy="17907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BE96CA2-EE6E-AB7B-36D6-01A5FDADC3A7}"/>
              </a:ext>
            </a:extLst>
          </p:cNvPr>
          <p:cNvCxnSpPr>
            <a:cxnSpLocks/>
          </p:cNvCxnSpPr>
          <p:nvPr/>
        </p:nvCxnSpPr>
        <p:spPr>
          <a:xfrm flipH="1">
            <a:off x="10904220" y="7818120"/>
            <a:ext cx="1356360" cy="6096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3F59AAD-6466-7212-8917-B1A0D96BA8B4}"/>
              </a:ext>
            </a:extLst>
          </p:cNvPr>
          <p:cNvCxnSpPr>
            <a:cxnSpLocks/>
          </p:cNvCxnSpPr>
          <p:nvPr/>
        </p:nvCxnSpPr>
        <p:spPr>
          <a:xfrm flipH="1">
            <a:off x="10797540" y="7879080"/>
            <a:ext cx="106680" cy="46482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8870690-FC19-637A-15A2-B34293CFCB66}"/>
              </a:ext>
            </a:extLst>
          </p:cNvPr>
          <p:cNvCxnSpPr>
            <a:cxnSpLocks/>
          </p:cNvCxnSpPr>
          <p:nvPr/>
        </p:nvCxnSpPr>
        <p:spPr>
          <a:xfrm>
            <a:off x="10797540" y="8343900"/>
            <a:ext cx="199073" cy="185738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FE2E373-3212-9A76-1555-C0615021C80E}"/>
              </a:ext>
            </a:extLst>
          </p:cNvPr>
          <p:cNvCxnSpPr>
            <a:cxnSpLocks/>
          </p:cNvCxnSpPr>
          <p:nvPr/>
        </p:nvCxnSpPr>
        <p:spPr>
          <a:xfrm flipH="1">
            <a:off x="10561320" y="8529638"/>
            <a:ext cx="437674" cy="22574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CC4D2E0-7588-B99B-9411-EF573117CBDF}"/>
              </a:ext>
            </a:extLst>
          </p:cNvPr>
          <p:cNvCxnSpPr>
            <a:cxnSpLocks/>
          </p:cNvCxnSpPr>
          <p:nvPr/>
        </p:nvCxnSpPr>
        <p:spPr>
          <a:xfrm flipH="1" flipV="1">
            <a:off x="10415588" y="8667750"/>
            <a:ext cx="145732" cy="8763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B67BEB4-AD74-E255-D02E-B8DEAFE57CF0}"/>
              </a:ext>
            </a:extLst>
          </p:cNvPr>
          <p:cNvCxnSpPr>
            <a:cxnSpLocks/>
          </p:cNvCxnSpPr>
          <p:nvPr/>
        </p:nvCxnSpPr>
        <p:spPr>
          <a:xfrm flipH="1" flipV="1">
            <a:off x="9544050" y="8567738"/>
            <a:ext cx="871538" cy="10001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EDEF476-A701-3139-997A-1A785E33DC7D}"/>
              </a:ext>
            </a:extLst>
          </p:cNvPr>
          <p:cNvCxnSpPr>
            <a:cxnSpLocks/>
          </p:cNvCxnSpPr>
          <p:nvPr/>
        </p:nvCxnSpPr>
        <p:spPr>
          <a:xfrm flipH="1" flipV="1">
            <a:off x="7696200" y="8429625"/>
            <a:ext cx="1847850" cy="13811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5135BA6-3DB5-07DE-BE18-55DF54CABED9}"/>
              </a:ext>
            </a:extLst>
          </p:cNvPr>
          <p:cNvCxnSpPr>
            <a:cxnSpLocks/>
          </p:cNvCxnSpPr>
          <p:nvPr/>
        </p:nvCxnSpPr>
        <p:spPr>
          <a:xfrm flipV="1">
            <a:off x="7696200" y="8029575"/>
            <a:ext cx="85725" cy="428625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EF66308-88F1-D1D1-5BB5-F99D2C2A4F47}"/>
              </a:ext>
            </a:extLst>
          </p:cNvPr>
          <p:cNvCxnSpPr>
            <a:cxnSpLocks/>
          </p:cNvCxnSpPr>
          <p:nvPr/>
        </p:nvCxnSpPr>
        <p:spPr>
          <a:xfrm>
            <a:off x="5972175" y="7448550"/>
            <a:ext cx="1819275" cy="600075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A5AC213-9E00-8736-4A33-6BA7F5A06A3F}"/>
              </a:ext>
            </a:extLst>
          </p:cNvPr>
          <p:cNvCxnSpPr>
            <a:cxnSpLocks/>
          </p:cNvCxnSpPr>
          <p:nvPr/>
        </p:nvCxnSpPr>
        <p:spPr>
          <a:xfrm flipV="1">
            <a:off x="5972175" y="7277100"/>
            <a:ext cx="1171575" cy="17145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FF4C6B5-CB89-FF67-F6B8-2D2E61C41F2F}"/>
              </a:ext>
            </a:extLst>
          </p:cNvPr>
          <p:cNvCxnSpPr/>
          <p:nvPr/>
        </p:nvCxnSpPr>
        <p:spPr>
          <a:xfrm flipV="1">
            <a:off x="7115175" y="7181850"/>
            <a:ext cx="180975" cy="85725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E9279AE-7751-C24C-F3EE-6958EE07CF0C}"/>
              </a:ext>
            </a:extLst>
          </p:cNvPr>
          <p:cNvCxnSpPr/>
          <p:nvPr/>
        </p:nvCxnSpPr>
        <p:spPr>
          <a:xfrm>
            <a:off x="7286625" y="7191375"/>
            <a:ext cx="400050" cy="276225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9933851-8292-62EB-3E75-8D7AE11B8E36}"/>
              </a:ext>
            </a:extLst>
          </p:cNvPr>
          <p:cNvCxnSpPr/>
          <p:nvPr/>
        </p:nvCxnSpPr>
        <p:spPr>
          <a:xfrm flipV="1">
            <a:off x="7658100" y="7219950"/>
            <a:ext cx="838200" cy="2667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27B326A-86E9-3417-E252-FA030D5046D0}"/>
              </a:ext>
            </a:extLst>
          </p:cNvPr>
          <p:cNvCxnSpPr/>
          <p:nvPr/>
        </p:nvCxnSpPr>
        <p:spPr>
          <a:xfrm flipV="1">
            <a:off x="8486775" y="7038975"/>
            <a:ext cx="47625" cy="200025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AEA8757-4417-3B33-6964-6D4D0248885D}"/>
              </a:ext>
            </a:extLst>
          </p:cNvPr>
          <p:cNvCxnSpPr/>
          <p:nvPr/>
        </p:nvCxnSpPr>
        <p:spPr>
          <a:xfrm flipH="1" flipV="1">
            <a:off x="8020050" y="6457950"/>
            <a:ext cx="514350" cy="581025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07EB0BE-B9FA-E285-66FE-648098F4E758}"/>
              </a:ext>
            </a:extLst>
          </p:cNvPr>
          <p:cNvCxnSpPr/>
          <p:nvPr/>
        </p:nvCxnSpPr>
        <p:spPr>
          <a:xfrm flipH="1" flipV="1">
            <a:off x="7705725" y="5572125"/>
            <a:ext cx="295275" cy="904875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95A089B-2361-8D63-6A21-25176D947ED7}"/>
              </a:ext>
            </a:extLst>
          </p:cNvPr>
          <p:cNvCxnSpPr>
            <a:cxnSpLocks/>
          </p:cNvCxnSpPr>
          <p:nvPr/>
        </p:nvCxnSpPr>
        <p:spPr>
          <a:xfrm flipH="1" flipV="1">
            <a:off x="6391275" y="3752850"/>
            <a:ext cx="1314450" cy="18288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6D39FB4-1C45-CEEE-C57A-9888B470546C}"/>
              </a:ext>
            </a:extLst>
          </p:cNvPr>
          <p:cNvCxnSpPr/>
          <p:nvPr/>
        </p:nvCxnSpPr>
        <p:spPr>
          <a:xfrm flipH="1" flipV="1">
            <a:off x="5810250" y="3362325"/>
            <a:ext cx="581025" cy="390525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B001FE5-7A13-E370-1E0D-131D39F2119A}"/>
              </a:ext>
            </a:extLst>
          </p:cNvPr>
          <p:cNvCxnSpPr/>
          <p:nvPr/>
        </p:nvCxnSpPr>
        <p:spPr>
          <a:xfrm>
            <a:off x="5800725" y="3352800"/>
            <a:ext cx="2028825" cy="142875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72965B4-13EE-722A-9352-D8528D5FB78D}"/>
              </a:ext>
            </a:extLst>
          </p:cNvPr>
          <p:cNvCxnSpPr/>
          <p:nvPr/>
        </p:nvCxnSpPr>
        <p:spPr>
          <a:xfrm>
            <a:off x="7839075" y="3505200"/>
            <a:ext cx="1466850" cy="428625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7B6EA49-2BB5-23E3-C42C-FE5B578D0803}"/>
              </a:ext>
            </a:extLst>
          </p:cNvPr>
          <p:cNvCxnSpPr/>
          <p:nvPr/>
        </p:nvCxnSpPr>
        <p:spPr>
          <a:xfrm flipV="1">
            <a:off x="9305925" y="2162175"/>
            <a:ext cx="542925" cy="177165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8" name="Picture 17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3A2ED910-5892-3FBB-46DD-1A915B115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885" y="1866900"/>
            <a:ext cx="6920230" cy="75875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2100730" y="-4846650"/>
            <a:ext cx="13506576" cy="160099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00200" y="1939589"/>
            <a:ext cx="8716334" cy="2727658"/>
            <a:chOff x="0" y="-460985"/>
            <a:chExt cx="11621779" cy="3636877"/>
          </a:xfrm>
        </p:grpSpPr>
        <p:sp>
          <p:nvSpPr>
            <p:cNvPr id="5" name="TextBox 5"/>
            <p:cNvSpPr txBox="1"/>
            <p:nvPr/>
          </p:nvSpPr>
          <p:spPr>
            <a:xfrm>
              <a:off x="756023" y="-460985"/>
              <a:ext cx="10865756" cy="172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200"/>
                </a:lnSpc>
                <a:spcBef>
                  <a:spcPct val="0"/>
                </a:spcBef>
              </a:pPr>
              <a:r>
                <a:rPr lang="en-US" sz="8500" dirty="0" err="1">
                  <a:solidFill>
                    <a:srgbClr val="9179FA"/>
                  </a:solidFill>
                  <a:latin typeface="Open Sauce Light"/>
                </a:rPr>
                <a:t>Complexidade</a:t>
              </a:r>
              <a:r>
                <a:rPr lang="en-US" sz="8500" dirty="0">
                  <a:solidFill>
                    <a:srgbClr val="9179FA"/>
                  </a:solidFill>
                  <a:latin typeface="Open Sauce Light"/>
                </a:rPr>
                <a:t> </a:t>
              </a:r>
              <a:endParaRPr lang="en-US" sz="8500" u="none" dirty="0">
                <a:solidFill>
                  <a:srgbClr val="9179FA"/>
                </a:solidFill>
                <a:latin typeface="Open Sauce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480915"/>
              <a:ext cx="10865756" cy="694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dirty="0">
                <a:solidFill>
                  <a:srgbClr val="FFFFFF"/>
                </a:solidFill>
                <a:latin typeface="Open Sauce Light"/>
              </a:endParaRPr>
            </a:p>
          </p:txBody>
        </p:sp>
      </p:grpSp>
      <p:pic>
        <p:nvPicPr>
          <p:cNvPr id="8" name="Picture 7" descr="A picture containing chessman, indoor games and sports, board game, chess&#10;&#10;Description automatically generated">
            <a:extLst>
              <a:ext uri="{FF2B5EF4-FFF2-40B4-BE49-F238E27FC236}">
                <a16:creationId xmlns:a16="http://schemas.microsoft.com/office/drawing/2014/main" id="{5EC13C6E-9F5A-9CFA-9D13-A711DEF17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125" y="0"/>
            <a:ext cx="15336123" cy="1028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4BDB50-569F-A208-57DE-87129840293A}"/>
                  </a:ext>
                </a:extLst>
              </p:cNvPr>
              <p:cNvSpPr txBox="1"/>
              <p:nvPr/>
            </p:nvSpPr>
            <p:spPr>
              <a:xfrm>
                <a:off x="4591648" y="4448579"/>
                <a:ext cx="2481780" cy="952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4BDB50-569F-A208-57DE-871298402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648" y="4448579"/>
                <a:ext cx="2481780" cy="9525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D833CB-9F9F-2CAD-E930-EE22E347959C}"/>
                  </a:ext>
                </a:extLst>
              </p:cNvPr>
              <p:cNvSpPr txBox="1"/>
              <p:nvPr/>
            </p:nvSpPr>
            <p:spPr>
              <a:xfrm>
                <a:off x="4591648" y="6368452"/>
                <a:ext cx="248178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!)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D833CB-9F9F-2CAD-E930-EE22E3479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648" y="6368452"/>
                <a:ext cx="248178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5DAD6C-D33E-2E67-482E-932CFB87A0EF}"/>
                  </a:ext>
                </a:extLst>
              </p:cNvPr>
              <p:cNvSpPr txBox="1"/>
              <p:nvPr/>
            </p:nvSpPr>
            <p:spPr>
              <a:xfrm>
                <a:off x="4591648" y="8025009"/>
                <a:ext cx="248178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h𝑎𝑟𝑑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5DAD6C-D33E-2E67-482E-932CFB87A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648" y="8025009"/>
                <a:ext cx="2481780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590967">
            <a:off x="-3250362" y="440974"/>
            <a:ext cx="14888833" cy="123441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30262" y="709337"/>
            <a:ext cx="17870679" cy="88683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905078" y="2786524"/>
            <a:ext cx="206230" cy="35633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807309" y="3189201"/>
            <a:ext cx="206230" cy="35633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599660" y="3545537"/>
            <a:ext cx="206230" cy="35633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617096" y="3806067"/>
            <a:ext cx="206230" cy="35633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987825" y="2562578"/>
            <a:ext cx="206230" cy="35633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496545" y="4416226"/>
            <a:ext cx="206230" cy="35633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423074" y="7166912"/>
            <a:ext cx="206230" cy="35633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158533" y="2206242"/>
            <a:ext cx="206230" cy="35633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166257" y="2879243"/>
            <a:ext cx="206230" cy="35633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729110" y="2701075"/>
            <a:ext cx="206230" cy="35633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522881" y="2740746"/>
            <a:ext cx="206230" cy="35633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466745" y="2206242"/>
            <a:ext cx="206230" cy="35633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372486" y="2384410"/>
            <a:ext cx="206230" cy="35633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008192" y="2430188"/>
            <a:ext cx="206230" cy="35633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319197" y="2384410"/>
            <a:ext cx="206230" cy="35633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753703" y="2964692"/>
            <a:ext cx="206230" cy="35633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450415" y="4162403"/>
            <a:ext cx="206230" cy="35633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336551" y="3961064"/>
            <a:ext cx="206230" cy="35633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010092" y="3874034"/>
            <a:ext cx="206230" cy="356336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108427" y="3918305"/>
            <a:ext cx="206230" cy="356336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39574" y="3367369"/>
            <a:ext cx="206230" cy="356336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021350" y="8183759"/>
            <a:ext cx="206230" cy="35633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142130" y="5474413"/>
            <a:ext cx="206230" cy="35633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89AF667-E606-7AF2-D9DF-E02EFDD284B3}"/>
              </a:ext>
            </a:extLst>
          </p:cNvPr>
          <p:cNvCxnSpPr>
            <a:cxnSpLocks/>
            <a:stCxn id="22" idx="2"/>
            <a:endCxn id="20" idx="2"/>
          </p:cNvCxnSpPr>
          <p:nvPr/>
        </p:nvCxnSpPr>
        <p:spPr>
          <a:xfrm flipH="1">
            <a:off x="10553530" y="4230370"/>
            <a:ext cx="559677" cy="2883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2E389E-25E1-BDE7-9F8F-9FFE03E09B4D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10591800" y="4518739"/>
            <a:ext cx="5532665" cy="402135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58232B5-98E3-1911-6893-DC5E4A9632DB}"/>
              </a:ext>
            </a:extLst>
          </p:cNvPr>
          <p:cNvCxnSpPr>
            <a:cxnSpLocks/>
            <a:stCxn id="25" idx="2"/>
            <a:endCxn id="19" idx="2"/>
          </p:cNvCxnSpPr>
          <p:nvPr/>
        </p:nvCxnSpPr>
        <p:spPr>
          <a:xfrm flipH="1" flipV="1">
            <a:off x="10856818" y="3321028"/>
            <a:ext cx="5267647" cy="521906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B231EBB-0A54-6E84-3D52-21BA90FA9BCE}"/>
              </a:ext>
            </a:extLst>
          </p:cNvPr>
          <p:cNvCxnSpPr>
            <a:cxnSpLocks/>
            <a:endCxn id="7" idx="2"/>
          </p:cNvCxnSpPr>
          <p:nvPr/>
        </p:nvCxnSpPr>
        <p:spPr>
          <a:xfrm flipH="1">
            <a:off x="3720211" y="3321028"/>
            <a:ext cx="7100189" cy="8413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575E0D9-B0C0-DB1C-28D3-C6A718B2396D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3720211" y="3057411"/>
            <a:ext cx="5112014" cy="110499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B0A8185-A268-77F7-88C2-9FF7E62BE5F4}"/>
              </a:ext>
            </a:extLst>
          </p:cNvPr>
          <p:cNvCxnSpPr>
            <a:cxnSpLocks/>
          </p:cNvCxnSpPr>
          <p:nvPr/>
        </p:nvCxnSpPr>
        <p:spPr>
          <a:xfrm flipH="1">
            <a:off x="8637505" y="3057411"/>
            <a:ext cx="194720" cy="3967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7D389F4-3A8F-A9FA-D3C3-DD4D548691CA}"/>
              </a:ext>
            </a:extLst>
          </p:cNvPr>
          <p:cNvCxnSpPr>
            <a:cxnSpLocks/>
            <a:endCxn id="12" idx="2"/>
          </p:cNvCxnSpPr>
          <p:nvPr/>
        </p:nvCxnSpPr>
        <p:spPr>
          <a:xfrm flipH="1">
            <a:off x="8269372" y="3093694"/>
            <a:ext cx="356624" cy="14188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23DD7BC-82A7-F588-F0F0-8691ACE33B21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090940" y="2918914"/>
            <a:ext cx="4165646" cy="31666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870B7AA-8507-3646-9D6B-D3D59A745A57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090940" y="2786524"/>
            <a:ext cx="5020367" cy="12875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8B2237D-1486-31A8-F5CA-370EC91167CB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8261648" y="2562578"/>
            <a:ext cx="849659" cy="22576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B18A5F4-F318-1380-401F-07BBD530337E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8265511" y="2566213"/>
            <a:ext cx="1156801" cy="17453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64451B9-3D3D-8AF6-0DE8-B27776CAB901}"/>
              </a:ext>
            </a:extLst>
          </p:cNvPr>
          <p:cNvCxnSpPr>
            <a:cxnSpLocks/>
            <a:endCxn id="16" idx="2"/>
          </p:cNvCxnSpPr>
          <p:nvPr/>
        </p:nvCxnSpPr>
        <p:spPr>
          <a:xfrm flipH="1">
            <a:off x="8475601" y="2740746"/>
            <a:ext cx="94671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2F3C03-48CE-5DB5-4B2E-F273A7F9A8F4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8475601" y="2562578"/>
            <a:ext cx="94259" cy="1781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C0A475A-FCFF-7EA8-D18A-EC59E6AEBDDF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8574853" y="2558943"/>
            <a:ext cx="433340" cy="58391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9DED2E1-0E7C-2CED-C448-BC59833E3FA1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9018709" y="3142859"/>
            <a:ext cx="5226536" cy="268789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33F67F8-C616-D33D-7573-A2BE5F7BBA3E}"/>
              </a:ext>
            </a:extLst>
          </p:cNvPr>
          <p:cNvCxnSpPr>
            <a:cxnSpLocks/>
            <a:stCxn id="26" idx="2"/>
            <a:endCxn id="24" idx="2"/>
          </p:cNvCxnSpPr>
          <p:nvPr/>
        </p:nvCxnSpPr>
        <p:spPr>
          <a:xfrm flipV="1">
            <a:off x="14245245" y="3723705"/>
            <a:ext cx="1497444" cy="210704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C3C40B9-212F-0E5B-336A-9CE6EF5E0A3D}"/>
              </a:ext>
            </a:extLst>
          </p:cNvPr>
          <p:cNvCxnSpPr>
            <a:cxnSpLocks/>
            <a:stCxn id="24" idx="2"/>
            <a:endCxn id="23" idx="2"/>
          </p:cNvCxnSpPr>
          <p:nvPr/>
        </p:nvCxnSpPr>
        <p:spPr>
          <a:xfrm flipH="1">
            <a:off x="11211542" y="3723705"/>
            <a:ext cx="4531147" cy="55093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84192E1-0D8B-457B-6299-9C3CCE7AC1D4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2702775" y="3901873"/>
            <a:ext cx="8508767" cy="3727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E4E69EC-34BE-5740-0F69-92DBE50EAE60}"/>
              </a:ext>
            </a:extLst>
          </p:cNvPr>
          <p:cNvCxnSpPr>
            <a:cxnSpLocks/>
            <a:endCxn id="9" idx="2"/>
          </p:cNvCxnSpPr>
          <p:nvPr/>
        </p:nvCxnSpPr>
        <p:spPr>
          <a:xfrm flipH="1">
            <a:off x="2599660" y="3909035"/>
            <a:ext cx="103115" cy="8635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5582BED-397D-996B-2C2B-DB73462FDA54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2599660" y="4772562"/>
            <a:ext cx="2926529" cy="275068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68C9CAE-A766-36C3-FA1B-78C896A72E4A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1910424" y="3545537"/>
            <a:ext cx="3613281" cy="397771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AF53632-8562-DD62-25FC-0074CC27575D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908313" y="3545537"/>
            <a:ext cx="9531353" cy="77186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237606">
            <a:off x="-5918735" y="-4115818"/>
            <a:ext cx="13506576" cy="160099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37538" y="342900"/>
            <a:ext cx="6637339" cy="1916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 dirty="0" err="1">
                <a:solidFill>
                  <a:srgbClr val="9179FA"/>
                </a:solidFill>
                <a:latin typeface="Open Sauce Light Bold"/>
              </a:rPr>
              <a:t>Modelagem</a:t>
            </a:r>
            <a:endParaRPr lang="en-US" sz="6400" dirty="0">
              <a:solidFill>
                <a:srgbClr val="9179FA"/>
              </a:solidFill>
              <a:latin typeface="Open Sauce Light Bold"/>
            </a:endParaRPr>
          </a:p>
          <a:p>
            <a:pPr algn="ctr">
              <a:lnSpc>
                <a:spcPts val="7680"/>
              </a:lnSpc>
            </a:pPr>
            <a:r>
              <a:rPr lang="en-US" sz="6400" dirty="0">
                <a:solidFill>
                  <a:srgbClr val="000000"/>
                </a:solidFill>
                <a:latin typeface="Open Sauce Light"/>
              </a:rPr>
              <a:t>Haversine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DDCE431-5EDA-4BC2-8388-03C7E2E23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311" y="3018983"/>
            <a:ext cx="3796561" cy="3796561"/>
          </a:xfrm>
          <a:prstGeom prst="rect">
            <a:avLst/>
          </a:prstGeom>
        </p:spPr>
      </p:pic>
      <p:pic>
        <p:nvPicPr>
          <p:cNvPr id="16" name="Picture 15" descr="A picture containing art, design&#10;&#10;Description automatically generated with medium confidence">
            <a:extLst>
              <a:ext uri="{FF2B5EF4-FFF2-40B4-BE49-F238E27FC236}">
                <a16:creationId xmlns:a16="http://schemas.microsoft.com/office/drawing/2014/main" id="{DBF4FECF-3773-6C4F-1395-C1E1D3410F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206" y="2082920"/>
            <a:ext cx="6402741" cy="5225411"/>
          </a:xfrm>
          <a:prstGeom prst="rect">
            <a:avLst/>
          </a:prstGeom>
        </p:spPr>
      </p:pic>
      <p:pic>
        <p:nvPicPr>
          <p:cNvPr id="18" name="Picture 17" descr="A picture containing text, line, font, white&#10;&#10;Description automatically generated">
            <a:extLst>
              <a:ext uri="{FF2B5EF4-FFF2-40B4-BE49-F238E27FC236}">
                <a16:creationId xmlns:a16="http://schemas.microsoft.com/office/drawing/2014/main" id="{5BFECB60-D83C-AEAC-E56A-932CE59B58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349" y="7454767"/>
            <a:ext cx="8223713" cy="14986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361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575920" y="-4827600"/>
            <a:ext cx="13506576" cy="160099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741937" y="8510640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2741937" y="6097831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2741937" y="7304235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9914747" y="8495265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9914747" y="6082456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9914747" y="7288861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028700" y="1723777"/>
            <a:ext cx="16230600" cy="1830196"/>
            <a:chOff x="0" y="0"/>
            <a:chExt cx="21640800" cy="244026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21640800" cy="1165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40"/>
                </a:lnSpc>
              </a:pPr>
              <a:r>
                <a:rPr lang="en-US" sz="5700">
                  <a:solidFill>
                    <a:srgbClr val="9179FA"/>
                  </a:solidFill>
                  <a:latin typeface="Open Sauce Light Bold"/>
                </a:rPr>
                <a:t>O problema:</a:t>
              </a:r>
              <a:r>
                <a:rPr lang="en-US" sz="5700">
                  <a:solidFill>
                    <a:srgbClr val="000000"/>
                  </a:solidFill>
                  <a:latin typeface="Open Sauce Light"/>
                </a:rPr>
                <a:t> TSP para F1 2023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808437"/>
              <a:ext cx="21640800" cy="63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19"/>
                </a:lnSpc>
              </a:pPr>
              <a:r>
                <a:rPr lang="en-US" sz="3099" dirty="0">
                  <a:solidFill>
                    <a:srgbClr val="000000"/>
                  </a:solidFill>
                  <a:latin typeface="Open Sauce Light"/>
                </a:rPr>
                <a:t>AVALIANDO ESTATISTICAS DA POLITICA ATUAL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017076" y="5259861"/>
            <a:ext cx="5528986" cy="42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Open Sauce Light"/>
              </a:rPr>
              <a:t>9,516,888 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17076" y="6466266"/>
            <a:ext cx="5528986" cy="42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Open Sauce Light"/>
              </a:rPr>
              <a:t>U$ 8,296,520.16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4"/>
              <p:cNvSpPr txBox="1"/>
              <p:nvPr/>
            </p:nvSpPr>
            <p:spPr>
              <a:xfrm>
                <a:off x="10017076" y="7672670"/>
                <a:ext cx="5528986" cy="42287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40"/>
                  </a:lnSpc>
                </a:pPr>
                <a:r>
                  <a:rPr lang="en-US" sz="2600" dirty="0">
                    <a:solidFill>
                      <a:srgbClr val="000000"/>
                    </a:solidFill>
                    <a:latin typeface="Open Sauce Light"/>
                  </a:rPr>
                  <a:t>24,133,876 Kg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600" dirty="0">
                  <a:solidFill>
                    <a:srgbClr val="000000"/>
                  </a:solidFill>
                  <a:latin typeface="Open Sauce Light"/>
                </a:endParaRPr>
              </a:p>
            </p:txBody>
          </p:sp>
        </mc:Choice>
        <mc:Fallback xmlns="">
          <p:sp>
            <p:nvSpPr>
              <p:cNvPr id="14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7076" y="7672670"/>
                <a:ext cx="5528986" cy="422873"/>
              </a:xfrm>
              <a:prstGeom prst="rect">
                <a:avLst/>
              </a:prstGeom>
              <a:blipFill>
                <a:blip r:embed="rId4"/>
                <a:stretch>
                  <a:fillRect t="-18841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5"/>
          <p:cNvSpPr txBox="1"/>
          <p:nvPr/>
        </p:nvSpPr>
        <p:spPr>
          <a:xfrm>
            <a:off x="2741937" y="5265711"/>
            <a:ext cx="5631316" cy="42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Open Sauce Light"/>
              </a:rPr>
              <a:t>23 GPs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41937" y="6472116"/>
            <a:ext cx="5631316" cy="42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Open Sauce Light"/>
              </a:rPr>
              <a:t>132,179 Km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41937" y="7678520"/>
            <a:ext cx="5631316" cy="42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Open Sauce Light"/>
              </a:rPr>
              <a:t>6 Boeing 747 cargo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4705972" y="-4902407"/>
            <a:ext cx="13506576" cy="160099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00200" y="1685746"/>
            <a:ext cx="8149317" cy="2981501"/>
            <a:chOff x="0" y="-799442"/>
            <a:chExt cx="10865756" cy="3975334"/>
          </a:xfrm>
        </p:grpSpPr>
        <p:sp>
          <p:nvSpPr>
            <p:cNvPr id="5" name="TextBox 5"/>
            <p:cNvSpPr txBox="1"/>
            <p:nvPr/>
          </p:nvSpPr>
          <p:spPr>
            <a:xfrm>
              <a:off x="1543688" y="-799442"/>
              <a:ext cx="7778379" cy="17272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0200"/>
                </a:lnSpc>
                <a:spcBef>
                  <a:spcPct val="0"/>
                </a:spcBef>
              </a:pPr>
              <a:r>
                <a:rPr lang="en-US" sz="8500" dirty="0" err="1">
                  <a:solidFill>
                    <a:srgbClr val="9179FA"/>
                  </a:solidFill>
                  <a:latin typeface="Open Sauce Light"/>
                </a:rPr>
                <a:t>Dimensões</a:t>
              </a:r>
              <a:r>
                <a:rPr lang="en-US" sz="8500" dirty="0">
                  <a:solidFill>
                    <a:srgbClr val="9179FA"/>
                  </a:solidFill>
                  <a:latin typeface="Open Sauce Light"/>
                </a:rPr>
                <a:t> </a:t>
              </a:r>
              <a:endParaRPr lang="en-US" sz="8500" u="none" dirty="0">
                <a:solidFill>
                  <a:srgbClr val="9179FA"/>
                </a:solidFill>
                <a:latin typeface="Open Sauce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480915"/>
              <a:ext cx="10865756" cy="694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dirty="0">
                <a:solidFill>
                  <a:srgbClr val="FFFFFF"/>
                </a:solidFill>
                <a:latin typeface="Open Sauce Ligh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4BDB50-569F-A208-57DE-87129840293A}"/>
                  </a:ext>
                </a:extLst>
              </p:cNvPr>
              <p:cNvSpPr txBox="1"/>
              <p:nvPr/>
            </p:nvSpPr>
            <p:spPr>
              <a:xfrm>
                <a:off x="4591648" y="4532381"/>
                <a:ext cx="2481780" cy="952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4BDB50-569F-A208-57DE-871298402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648" y="4532381"/>
                <a:ext cx="2481780" cy="952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D833CB-9F9F-2CAD-E930-EE22E347959C}"/>
                  </a:ext>
                </a:extLst>
              </p:cNvPr>
              <p:cNvSpPr txBox="1"/>
              <p:nvPr/>
            </p:nvSpPr>
            <p:spPr>
              <a:xfrm>
                <a:off x="4591648" y="6452254"/>
                <a:ext cx="248178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!)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D833CB-9F9F-2CAD-E930-EE22E3479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648" y="6452254"/>
                <a:ext cx="2481780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5DAD6C-D33E-2E67-482E-932CFB87A0EF}"/>
                  </a:ext>
                </a:extLst>
              </p:cNvPr>
              <p:cNvSpPr txBox="1"/>
              <p:nvPr/>
            </p:nvSpPr>
            <p:spPr>
              <a:xfrm>
                <a:off x="4591648" y="8108811"/>
                <a:ext cx="248178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h𝑎𝑟𝑑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5DAD6C-D33E-2E67-482E-932CFB87A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648" y="8108811"/>
                <a:ext cx="248178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1A3232-EDF9-D69C-8446-126E93C94951}"/>
                  </a:ext>
                </a:extLst>
              </p:cNvPr>
              <p:cNvSpPr txBox="1"/>
              <p:nvPr/>
            </p:nvSpPr>
            <p:spPr>
              <a:xfrm>
                <a:off x="2591472" y="4441440"/>
                <a:ext cx="7034107" cy="952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=5.62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1A3232-EDF9-D69C-8446-126E93C94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472" y="4441440"/>
                <a:ext cx="7034107" cy="9525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B9D5B0-7F13-8B6B-4731-3ADA417FE79A}"/>
                  </a:ext>
                </a:extLst>
              </p:cNvPr>
              <p:cNvSpPr txBox="1"/>
              <p:nvPr/>
            </p:nvSpPr>
            <p:spPr>
              <a:xfrm>
                <a:off x="2315484" y="5928629"/>
                <a:ext cx="703410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=562,000,363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888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803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840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B9D5B0-7F13-8B6B-4731-3ADA417FE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484" y="5928629"/>
                <a:ext cx="7034107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0E3DDD-F3AD-1918-C11A-CDB9713261CC}"/>
                  </a:ext>
                </a:extLst>
              </p:cNvPr>
              <p:cNvSpPr txBox="1"/>
              <p:nvPr/>
            </p:nvSpPr>
            <p:spPr>
              <a:xfrm>
                <a:off x="4353498" y="7018720"/>
                <a:ext cx="264272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dirty="0"/>
                  <a:t>t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178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𝑎𝑛𝑜𝑠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0E3DDD-F3AD-1918-C11A-CDB971326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498" y="7018720"/>
                <a:ext cx="2642720" cy="492443"/>
              </a:xfrm>
              <a:prstGeom prst="rect">
                <a:avLst/>
              </a:prstGeom>
              <a:blipFill>
                <a:blip r:embed="rId9"/>
                <a:stretch>
                  <a:fillRect l="-9217" t="-23457" b="-50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text, map, screenshot, diagram&#10;&#10;Description automatically generated">
            <a:extLst>
              <a:ext uri="{FF2B5EF4-FFF2-40B4-BE49-F238E27FC236}">
                <a16:creationId xmlns:a16="http://schemas.microsoft.com/office/drawing/2014/main" id="{29B15E42-939F-DA84-7223-5866269D628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2420" r="10714" b="12024"/>
          <a:stretch/>
        </p:blipFill>
        <p:spPr>
          <a:xfrm rot="5400000">
            <a:off x="9469771" y="1408904"/>
            <a:ext cx="10011228" cy="746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9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3335000" y="-4457700"/>
            <a:ext cx="12060782" cy="916619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91600" y="4076700"/>
            <a:ext cx="9906000" cy="4034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start_idx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 = 0</a:t>
            </a:r>
          </a:p>
          <a:p>
            <a:r>
              <a:rPr lang="en-US" sz="2400" dirty="0">
                <a:solidFill>
                  <a:srgbClr val="000000"/>
                </a:solidFill>
                <a:latin typeface="Open Sauce Light"/>
              </a:rPr>
              <a:t>state = [[1, 1], [1, 2], [2, 2], [2, 1]]</a:t>
            </a:r>
          </a:p>
          <a:p>
            <a:r>
              <a:rPr lang="en-US" sz="2400" dirty="0">
                <a:solidFill>
                  <a:srgbClr val="000000"/>
                </a:solidFill>
                <a:latin typeface="Open Sauce Light"/>
              </a:rPr>
              <a:t>Actions = []</a:t>
            </a:r>
          </a:p>
          <a:p>
            <a:r>
              <a:rPr lang="en-US" sz="2400" b="1" dirty="0">
                <a:solidFill>
                  <a:srgbClr val="000000"/>
                </a:solidFill>
                <a:latin typeface="Open Sauce Light"/>
              </a:rPr>
              <a:t>for _ in </a:t>
            </a:r>
            <a:r>
              <a:rPr lang="en-US" sz="2400" b="1" dirty="0" err="1">
                <a:solidFill>
                  <a:srgbClr val="000000"/>
                </a:solidFill>
                <a:latin typeface="Open Sauce Light"/>
              </a:rPr>
              <a:t>sequence_length</a:t>
            </a:r>
            <a:r>
              <a:rPr lang="en-US" sz="2400" b="1" dirty="0">
                <a:solidFill>
                  <a:srgbClr val="000000"/>
                </a:solidFill>
                <a:latin typeface="Open Sauce Light"/>
              </a:rPr>
              <a:t>: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Open Sauce Light"/>
              </a:rPr>
              <a:t>scores = </a:t>
            </a: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p_network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(states, </a:t>
            </a: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start_idx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) 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Open Sauce Light"/>
              </a:rPr>
              <a:t>scores = mask(scores) </a:t>
            </a:r>
            <a:r>
              <a:rPr lang="en-US" sz="2400" b="1" dirty="0">
                <a:solidFill>
                  <a:srgbClr val="000000"/>
                </a:solidFill>
                <a:latin typeface="Open Sauce Light"/>
              </a:rPr>
              <a:t>[-0.4, -0.1, 0.3, 0.9]</a:t>
            </a:r>
            <a:endParaRPr lang="en-US" sz="2400" dirty="0">
              <a:solidFill>
                <a:srgbClr val="000000"/>
              </a:solidFill>
              <a:latin typeface="Open Sauce Light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Open Sauce Light"/>
              </a:rPr>
              <a:t>probs = </a:t>
            </a: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softmax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(scores) </a:t>
            </a:r>
            <a:r>
              <a:rPr lang="en-US" sz="2400" b="1" dirty="0">
                <a:solidFill>
                  <a:srgbClr val="000000"/>
                </a:solidFill>
                <a:latin typeface="Open Sauce Light"/>
              </a:rPr>
              <a:t>[0.1245, 0.1680, 0.2507, 0.4568]</a:t>
            </a:r>
          </a:p>
          <a:p>
            <a:pPr lvl="1"/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selected_action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probs.sample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()</a:t>
            </a:r>
          </a:p>
          <a:p>
            <a:pPr lvl="1"/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start_idx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selected_action</a:t>
            </a:r>
            <a:endParaRPr lang="en-US" sz="2400" dirty="0">
              <a:solidFill>
                <a:srgbClr val="000000"/>
              </a:solidFill>
              <a:latin typeface="Open Sauce Light"/>
            </a:endParaRPr>
          </a:p>
          <a:p>
            <a:pPr lvl="1"/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actions.append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selected_action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)</a:t>
            </a:r>
            <a:endParaRPr lang="en-US" sz="2100" dirty="0">
              <a:solidFill>
                <a:srgbClr val="000000"/>
              </a:solidFill>
              <a:latin typeface="Open Sauce Light"/>
            </a:endParaRPr>
          </a:p>
          <a:p>
            <a:pPr>
              <a:lnSpc>
                <a:spcPts val="2940"/>
              </a:lnSpc>
            </a:pPr>
            <a:endParaRPr lang="en-US" sz="2100" b="1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9117" y="919012"/>
            <a:ext cx="7429500" cy="2240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99"/>
              </a:lnSpc>
            </a:pPr>
            <a:r>
              <a:rPr lang="en-US" sz="7499" dirty="0">
                <a:solidFill>
                  <a:srgbClr val="000000"/>
                </a:solidFill>
                <a:latin typeface="Open Sauce Light"/>
              </a:rPr>
              <a:t>Pointer Network</a:t>
            </a:r>
          </a:p>
          <a:p>
            <a:pPr>
              <a:lnSpc>
                <a:spcPts val="8999"/>
              </a:lnSpc>
            </a:pPr>
            <a:r>
              <a:rPr lang="en-US" sz="7499" dirty="0">
                <a:solidFill>
                  <a:srgbClr val="9179FA"/>
                </a:solidFill>
                <a:latin typeface="Open Sauce Light Bold"/>
              </a:rPr>
              <a:t>REINFORCE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388F7A-880E-02C7-8F65-000366A81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62" y="3568921"/>
            <a:ext cx="6516009" cy="53728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0BDF5D-3F9B-3638-1EE4-7CA8A87C2D4A}"/>
              </a:ext>
            </a:extLst>
          </p:cNvPr>
          <p:cNvSpPr/>
          <p:nvPr/>
        </p:nvSpPr>
        <p:spPr>
          <a:xfrm>
            <a:off x="719746" y="3434443"/>
            <a:ext cx="7259483" cy="243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7A1383-09FA-E504-6483-A68642B79F0D}"/>
              </a:ext>
            </a:extLst>
          </p:cNvPr>
          <p:cNvSpPr/>
          <p:nvPr/>
        </p:nvSpPr>
        <p:spPr>
          <a:xfrm>
            <a:off x="4978401" y="3924300"/>
            <a:ext cx="3102429" cy="243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840AA19C5BB345B207E7F500E224CA" ma:contentTypeVersion="13" ma:contentTypeDescription="Create a new document." ma:contentTypeScope="" ma:versionID="0998d992f93ef5877b6a19bf92fe4146">
  <xsd:schema xmlns:xsd="http://www.w3.org/2001/XMLSchema" xmlns:xs="http://www.w3.org/2001/XMLSchema" xmlns:p="http://schemas.microsoft.com/office/2006/metadata/properties" xmlns:ns3="bf71c534-09aa-48fe-acbf-3d088c7a3ff7" xmlns:ns4="129a5b91-8fe4-4dde-8e8f-bb793fbb3f5e" targetNamespace="http://schemas.microsoft.com/office/2006/metadata/properties" ma:root="true" ma:fieldsID="70c21e0a0a6770c7a8140fcc9f14dd75" ns3:_="" ns4:_="">
    <xsd:import namespace="bf71c534-09aa-48fe-acbf-3d088c7a3ff7"/>
    <xsd:import namespace="129a5b91-8fe4-4dde-8e8f-bb793fbb3f5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LengthInSeconds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71c534-09aa-48fe-acbf-3d088c7a3ff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9a5b91-8fe4-4dde-8e8f-bb793fbb3f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EC2D775-6E6A-4114-8A9E-C2020CEB21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E212FB-D85D-49F0-83D7-329D83698C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71c534-09aa-48fe-acbf-3d088c7a3ff7"/>
    <ds:schemaRef ds:uri="129a5b91-8fe4-4dde-8e8f-bb793fbb3f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A322F4C-AF1B-4146-8536-609E7093E5A5}">
  <ds:schemaRefs>
    <ds:schemaRef ds:uri="http://purl.org/dc/elements/1.1/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bf71c534-09aa-48fe-acbf-3d088c7a3ff7"/>
    <ds:schemaRef ds:uri="http://schemas.microsoft.com/office/2006/metadata/properties"/>
    <ds:schemaRef ds:uri="http://schemas.openxmlformats.org/package/2006/metadata/core-properties"/>
    <ds:schemaRef ds:uri="129a5b91-8fe4-4dde-8e8f-bb793fbb3f5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2109</TotalTime>
  <Words>745</Words>
  <Application>Microsoft Office PowerPoint</Application>
  <PresentationFormat>Custom</PresentationFormat>
  <Paragraphs>140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Open Sauce Light</vt:lpstr>
      <vt:lpstr>Open Sauce Light Bold</vt:lpstr>
      <vt:lpstr>Cambria Math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TSP</dc:title>
  <dc:creator>Felipe Schiavinato</dc:creator>
  <cp:lastModifiedBy>Felipe Schiavinato Borges Souza</cp:lastModifiedBy>
  <cp:revision>3</cp:revision>
  <dcterms:created xsi:type="dcterms:W3CDTF">2006-08-16T00:00:00Z</dcterms:created>
  <dcterms:modified xsi:type="dcterms:W3CDTF">2023-05-25T01:18:18Z</dcterms:modified>
  <dc:identifier>DAFjkpIT1pA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0x010100C4840AA19C5BB345B207E7F500E224CA</vt:lpwstr>
  </property>
</Properties>
</file>